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Barlow Condensed Bold Bold Italic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anva Sans Italics" panose="020B0604020202020204" charset="0"/>
      <p:regular r:id="rId22"/>
    </p:embeddedFont>
    <p:embeddedFont>
      <p:font typeface="Montserrat Classic Bold" panose="020B0604020202020204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Bold" panose="00000800000000000000" charset="0"/>
      <p:regular r:id="rId28"/>
    </p:embeddedFont>
    <p:embeddedFont>
      <p:font typeface="Poppins Medium" panose="00000600000000000000" pitchFamily="2" charset="0"/>
      <p:regular r:id="rId29"/>
      <p:italic r:id="rId30"/>
    </p:embeddedFont>
    <p:embeddedFont>
      <p:font typeface="Poppins Medium Bold" panose="020B0604020202020204" charset="0"/>
      <p:regular r:id="rId31"/>
    </p:embeddedFont>
    <p:embeddedFont>
      <p:font typeface="Tenor San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693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888" r="1188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28879" y="5960304"/>
            <a:ext cx="2966146" cy="720968"/>
            <a:chOff x="0" y="0"/>
            <a:chExt cx="4099177" cy="9963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9177" cy="996369"/>
            </a:xfrm>
            <a:custGeom>
              <a:avLst/>
              <a:gdLst/>
              <a:ahLst/>
              <a:cxnLst/>
              <a:rect l="l" t="t" r="r" b="b"/>
              <a:pathLst>
                <a:path w="4099177" h="996369">
                  <a:moveTo>
                    <a:pt x="0" y="0"/>
                  </a:moveTo>
                  <a:lnTo>
                    <a:pt x="0" y="996369"/>
                  </a:lnTo>
                  <a:lnTo>
                    <a:pt x="4099177" y="996369"/>
                  </a:lnTo>
                  <a:lnTo>
                    <a:pt x="4099177" y="0"/>
                  </a:lnTo>
                  <a:lnTo>
                    <a:pt x="0" y="0"/>
                  </a:lnTo>
                  <a:close/>
                  <a:moveTo>
                    <a:pt x="4038217" y="935409"/>
                  </a:moveTo>
                  <a:lnTo>
                    <a:pt x="59690" y="935409"/>
                  </a:lnTo>
                  <a:lnTo>
                    <a:pt x="59690" y="59690"/>
                  </a:lnTo>
                  <a:lnTo>
                    <a:pt x="4038217" y="59690"/>
                  </a:lnTo>
                  <a:lnTo>
                    <a:pt x="4038217" y="9354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4018575" y="6290959"/>
            <a:ext cx="4764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24568" y="605366"/>
            <a:ext cx="1270448" cy="12704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r="2855"/>
          <a:stretch>
            <a:fillRect/>
          </a:stretch>
        </p:blipFill>
        <p:spPr>
          <a:xfrm>
            <a:off x="1328711" y="3323547"/>
            <a:ext cx="5793042" cy="33577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23837" r="24592" b="16168"/>
          <a:stretch>
            <a:fillRect/>
          </a:stretch>
        </p:blipFill>
        <p:spPr>
          <a:xfrm>
            <a:off x="8753841" y="-681386"/>
            <a:ext cx="9534159" cy="1095657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02047" y="3090591"/>
            <a:ext cx="8541953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268" dirty="0">
                <a:solidFill>
                  <a:srgbClr val="FFFFFF"/>
                </a:solidFill>
                <a:latin typeface="Poppins Medium"/>
              </a:rPr>
              <a:t>Team Utopia 2.0</a:t>
            </a:r>
          </a:p>
          <a:p>
            <a:pPr>
              <a:lnSpc>
                <a:spcPts val="10080"/>
              </a:lnSpc>
            </a:pPr>
            <a:endParaRPr lang="en-US" sz="8400" spc="-268" dirty="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95015" y="6119509"/>
            <a:ext cx="236178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3"/>
              </a:lnSpc>
            </a:pPr>
            <a:r>
              <a:rPr lang="en-US" sz="2261" spc="-72" dirty="0">
                <a:solidFill>
                  <a:srgbClr val="FFFFFF"/>
                </a:solidFill>
                <a:latin typeface="Poppins"/>
              </a:rPr>
              <a:t>TECHKRITI 2023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84956" y="927778"/>
            <a:ext cx="3543688" cy="58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615" spc="-115">
                <a:solidFill>
                  <a:srgbClr val="FFFFFF"/>
                </a:solidFill>
                <a:latin typeface="Poppins Medium Bold"/>
              </a:rPr>
              <a:t>Twitter Blue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2047" y="7711422"/>
            <a:ext cx="6450787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FFFFFF"/>
                </a:solidFill>
                <a:latin typeface="Poppins"/>
              </a:rPr>
              <a:t>TEAM MEMBERS -</a:t>
            </a:r>
          </a:p>
          <a:p>
            <a:pPr>
              <a:lnSpc>
                <a:spcPts val="2399"/>
              </a:lnSpc>
            </a:pPr>
            <a:endParaRPr lang="en-US" sz="1999" spc="779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FFFFFF"/>
                </a:solidFill>
                <a:latin typeface="Poppins"/>
              </a:rPr>
              <a:t>SARTHAK MANDAL </a:t>
            </a:r>
          </a:p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FFFFFF"/>
                </a:solidFill>
                <a:latin typeface="Poppins"/>
              </a:rPr>
              <a:t>PRANJAL CHAMARIA</a:t>
            </a:r>
          </a:p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FFFFFF"/>
                </a:solidFill>
                <a:latin typeface="Poppins"/>
              </a:rPr>
              <a:t>DIVYAM GOEL</a:t>
            </a:r>
          </a:p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FFFFFF"/>
                </a:solidFill>
                <a:latin typeface="Poppins"/>
              </a:rPr>
              <a:t>JATIN SINGLA</a:t>
            </a:r>
          </a:p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FFFFFF"/>
                </a:solidFill>
                <a:latin typeface="Poppins"/>
              </a:rPr>
              <a:t>MOULIK JAIN</a:t>
            </a:r>
          </a:p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FFFFFF"/>
                </a:solidFill>
                <a:latin typeface="Poppins"/>
              </a:rPr>
              <a:t>YUVRAJ VERMA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466" b="7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175" t="10884" r="1175"/>
          <a:stretch>
            <a:fillRect/>
          </a:stretch>
        </p:blipFill>
        <p:spPr>
          <a:xfrm>
            <a:off x="3117537" y="4731402"/>
            <a:ext cx="2872301" cy="262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1903052"/>
            <a:ext cx="8996690" cy="544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5"/>
              </a:lnSpc>
            </a:pPr>
            <a:r>
              <a:rPr lang="en-US" sz="2196">
                <a:solidFill>
                  <a:srgbClr val="E8F6FF"/>
                </a:solidFill>
                <a:latin typeface="Canva Sans"/>
              </a:rPr>
              <a:t>Analysing the 7 barriers to entry for the platform:</a:t>
            </a:r>
          </a:p>
          <a:p>
            <a:pPr>
              <a:lnSpc>
                <a:spcPts val="3075"/>
              </a:lnSpc>
            </a:pPr>
            <a:r>
              <a:rPr lang="en-US" sz="2196">
                <a:solidFill>
                  <a:srgbClr val="C1FF72"/>
                </a:solidFill>
                <a:latin typeface="Canva Sans"/>
              </a:rPr>
              <a:t>1) Economies of Scale - </a:t>
            </a:r>
            <a:r>
              <a:rPr lang="en-US" sz="2196">
                <a:solidFill>
                  <a:srgbClr val="FFFFFF"/>
                </a:solidFill>
                <a:latin typeface="Canva Sans"/>
              </a:rPr>
              <a:t>The exisiting large userbase of twitter mitigates this factor.</a:t>
            </a:r>
          </a:p>
          <a:p>
            <a:pPr>
              <a:lnSpc>
                <a:spcPts val="3075"/>
              </a:lnSpc>
            </a:pPr>
            <a:r>
              <a:rPr lang="en-US" sz="2196">
                <a:solidFill>
                  <a:srgbClr val="C1FF72"/>
                </a:solidFill>
                <a:latin typeface="Canva Sans"/>
              </a:rPr>
              <a:t>2) Product Differentiation - </a:t>
            </a:r>
            <a:r>
              <a:rPr lang="en-US" sz="2196">
                <a:solidFill>
                  <a:srgbClr val="FFFFFF"/>
                </a:solidFill>
                <a:latin typeface="Canva Sans"/>
              </a:rPr>
              <a:t>The incorporation of handicrafts market, b2c consultancy service and News on one platform creates a very strong USP.</a:t>
            </a:r>
          </a:p>
          <a:p>
            <a:pPr>
              <a:lnSpc>
                <a:spcPts val="3075"/>
              </a:lnSpc>
            </a:pPr>
            <a:r>
              <a:rPr lang="en-US" sz="2196">
                <a:solidFill>
                  <a:srgbClr val="C1FF72"/>
                </a:solidFill>
                <a:latin typeface="Canva Sans"/>
              </a:rPr>
              <a:t>3) Capital Requirements</a:t>
            </a:r>
            <a:r>
              <a:rPr lang="en-US" sz="2196">
                <a:solidFill>
                  <a:srgbClr val="E8F6FF"/>
                </a:solidFill>
                <a:latin typeface="Canva Sans"/>
              </a:rPr>
              <a:t> </a:t>
            </a:r>
            <a:r>
              <a:rPr lang="en-US" sz="2196">
                <a:solidFill>
                  <a:srgbClr val="C1FF72"/>
                </a:solidFill>
                <a:latin typeface="Canva Sans"/>
              </a:rPr>
              <a:t>-</a:t>
            </a:r>
            <a:r>
              <a:rPr lang="en-US" sz="2196">
                <a:solidFill>
                  <a:srgbClr val="E8F6FF"/>
                </a:solidFill>
                <a:latin typeface="Canva Sans"/>
              </a:rPr>
              <a:t> Given twitters revenue in q4 of 2021 of  </a:t>
            </a:r>
          </a:p>
          <a:p>
            <a:pPr>
              <a:lnSpc>
                <a:spcPts val="3075"/>
              </a:lnSpc>
            </a:pPr>
            <a:r>
              <a:rPr lang="en-US" sz="2196">
                <a:solidFill>
                  <a:srgbClr val="E8F6FF"/>
                </a:solidFill>
                <a:latin typeface="Canva Sans"/>
              </a:rPr>
              <a:t>    1.47 Billion the initial investment should be covered easily.</a:t>
            </a:r>
          </a:p>
          <a:p>
            <a:pPr>
              <a:lnSpc>
                <a:spcPts val="3075"/>
              </a:lnSpc>
            </a:pPr>
            <a:r>
              <a:rPr lang="en-US" sz="2196">
                <a:solidFill>
                  <a:srgbClr val="C1FF72"/>
                </a:solidFill>
                <a:latin typeface="Canva Sans"/>
              </a:rPr>
              <a:t>4) Switching cost - </a:t>
            </a:r>
            <a:r>
              <a:rPr lang="en-US" sz="2196">
                <a:solidFill>
                  <a:srgbClr val="F5F5F5"/>
                </a:solidFill>
                <a:latin typeface="Canva Sans"/>
              </a:rPr>
              <a:t>Justification through value proposition</a:t>
            </a:r>
          </a:p>
          <a:p>
            <a:pPr>
              <a:lnSpc>
                <a:spcPts val="3075"/>
              </a:lnSpc>
            </a:pPr>
            <a:r>
              <a:rPr lang="en-US" sz="2196">
                <a:solidFill>
                  <a:srgbClr val="C1FF72"/>
                </a:solidFill>
                <a:latin typeface="Canva Sans"/>
              </a:rPr>
              <a:t>5) Accessability - </a:t>
            </a:r>
            <a:r>
              <a:rPr lang="en-US" sz="2196">
                <a:solidFill>
                  <a:srgbClr val="FFFFFF"/>
                </a:solidFill>
                <a:latin typeface="Canva Sans"/>
              </a:rPr>
              <a:t>Online platform makes it very accessable.</a:t>
            </a:r>
          </a:p>
          <a:p>
            <a:pPr>
              <a:lnSpc>
                <a:spcPts val="3075"/>
              </a:lnSpc>
            </a:pPr>
            <a:r>
              <a:rPr lang="en-US" sz="2196">
                <a:solidFill>
                  <a:srgbClr val="C1FF72"/>
                </a:solidFill>
                <a:latin typeface="Canva Sans"/>
              </a:rPr>
              <a:t>6) Scale Indipendent cost dependence - </a:t>
            </a:r>
            <a:r>
              <a:rPr lang="en-US" sz="2196">
                <a:solidFill>
                  <a:srgbClr val="FFFFFF"/>
                </a:solidFill>
                <a:latin typeface="Canva Sans"/>
              </a:rPr>
              <a:t>insufficient data for evaluation.</a:t>
            </a:r>
          </a:p>
          <a:p>
            <a:pPr>
              <a:lnSpc>
                <a:spcPts val="3075"/>
              </a:lnSpc>
            </a:pPr>
            <a:r>
              <a:rPr lang="en-US" sz="2196">
                <a:solidFill>
                  <a:srgbClr val="C1FF72"/>
                </a:solidFill>
                <a:latin typeface="Canva Sans"/>
              </a:rPr>
              <a:t>7) Government Policy - </a:t>
            </a:r>
            <a:r>
              <a:rPr lang="en-US" sz="2196">
                <a:solidFill>
                  <a:srgbClr val="FFFFFF"/>
                </a:solidFill>
                <a:latin typeface="Canva Sans"/>
              </a:rPr>
              <a:t>Relatively doesnt effect the platform.</a:t>
            </a:r>
          </a:p>
          <a:p>
            <a:pPr>
              <a:lnSpc>
                <a:spcPts val="3075"/>
              </a:lnSpc>
            </a:pPr>
            <a:r>
              <a:rPr lang="en-US" sz="2196">
                <a:solidFill>
                  <a:srgbClr val="E8F6FF"/>
                </a:solidFill>
                <a:latin typeface="Canva Sans"/>
              </a:rPr>
              <a:t>According to this analysis the company is able to overcome them.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931339"/>
            <a:ext cx="8996690" cy="818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5"/>
              </a:lnSpc>
            </a:pPr>
            <a:r>
              <a:rPr lang="en-US" sz="2196" dirty="0">
                <a:solidFill>
                  <a:srgbClr val="E8F6FF"/>
                </a:solidFill>
                <a:latin typeface="Canva Sans"/>
              </a:rPr>
              <a:t>A great way to determine the </a:t>
            </a:r>
            <a:r>
              <a:rPr lang="en-US" sz="2196" dirty="0" err="1">
                <a:solidFill>
                  <a:srgbClr val="E8F6FF"/>
                </a:solidFill>
                <a:latin typeface="Canva Sans"/>
              </a:rPr>
              <a:t>feasability</a:t>
            </a:r>
            <a:r>
              <a:rPr lang="en-US" sz="2196" dirty="0">
                <a:solidFill>
                  <a:srgbClr val="E8F6FF"/>
                </a:solidFill>
                <a:latin typeface="Canva Sans"/>
              </a:rPr>
              <a:t> of the platform </a:t>
            </a:r>
          </a:p>
          <a:p>
            <a:pPr>
              <a:lnSpc>
                <a:spcPts val="3075"/>
              </a:lnSpc>
            </a:pPr>
            <a:r>
              <a:rPr lang="en-US" sz="2196" dirty="0">
                <a:solidFill>
                  <a:srgbClr val="E8F6FF"/>
                </a:solidFill>
                <a:latin typeface="Canva Sans"/>
              </a:rPr>
              <a:t>is predicting the average MAU on the platform 2 years </a:t>
            </a:r>
          </a:p>
          <a:p>
            <a:pPr>
              <a:lnSpc>
                <a:spcPts val="3075"/>
              </a:lnSpc>
            </a:pPr>
            <a:r>
              <a:rPr lang="en-US" sz="2196" dirty="0">
                <a:solidFill>
                  <a:srgbClr val="E8F6FF"/>
                </a:solidFill>
                <a:latin typeface="Canva Sans"/>
              </a:rPr>
              <a:t>after it's launch and comparing it to the platform's closest </a:t>
            </a:r>
          </a:p>
          <a:p>
            <a:pPr>
              <a:lnSpc>
                <a:spcPts val="3075"/>
              </a:lnSpc>
            </a:pPr>
            <a:r>
              <a:rPr lang="en-US" sz="2196" dirty="0">
                <a:solidFill>
                  <a:srgbClr val="E8F6FF"/>
                </a:solidFill>
                <a:latin typeface="Canva Sans"/>
              </a:rPr>
              <a:t>competitors.</a:t>
            </a:r>
          </a:p>
          <a:p>
            <a:pPr>
              <a:lnSpc>
                <a:spcPts val="3075"/>
              </a:lnSpc>
            </a:pPr>
            <a:r>
              <a:rPr lang="en-US" sz="2196" dirty="0">
                <a:solidFill>
                  <a:srgbClr val="E8F6FF"/>
                </a:solidFill>
                <a:latin typeface="Canva Sans"/>
              </a:rPr>
              <a:t>The equation of MAU vs Time (In Months) Plot comes out to be as follows-</a:t>
            </a:r>
          </a:p>
          <a:p>
            <a:pPr>
              <a:lnSpc>
                <a:spcPts val="3075"/>
              </a:lnSpc>
            </a:pPr>
            <a:r>
              <a:rPr lang="en-US" sz="2196" dirty="0">
                <a:solidFill>
                  <a:srgbClr val="E8F6FF"/>
                </a:solidFill>
                <a:latin typeface="Canva Sans Bold"/>
              </a:rPr>
              <a:t>MAU(t) = 6.375 (1.133)  Million users</a:t>
            </a:r>
          </a:p>
          <a:p>
            <a:pPr>
              <a:lnSpc>
                <a:spcPts val="3075"/>
              </a:lnSpc>
            </a:pPr>
            <a:endParaRPr lang="en-US" sz="2196" dirty="0">
              <a:solidFill>
                <a:srgbClr val="E8F6FF"/>
              </a:solidFill>
              <a:latin typeface="Canva Sans Bold"/>
            </a:endParaRPr>
          </a:p>
          <a:p>
            <a:pPr>
              <a:lnSpc>
                <a:spcPts val="3075"/>
              </a:lnSpc>
            </a:pPr>
            <a:endParaRPr lang="en-US" sz="2196" dirty="0">
              <a:solidFill>
                <a:srgbClr val="E8F6FF"/>
              </a:solidFill>
              <a:latin typeface="Canva Sans Bold"/>
            </a:endParaRPr>
          </a:p>
          <a:p>
            <a:pPr>
              <a:lnSpc>
                <a:spcPts val="3075"/>
              </a:lnSpc>
            </a:pPr>
            <a:endParaRPr lang="en-US" sz="2196" dirty="0">
              <a:solidFill>
                <a:srgbClr val="E8F6FF"/>
              </a:solidFill>
              <a:latin typeface="Canva Sans Bold"/>
            </a:endParaRPr>
          </a:p>
          <a:p>
            <a:pPr>
              <a:lnSpc>
                <a:spcPts val="3075"/>
              </a:lnSpc>
            </a:pPr>
            <a:endParaRPr lang="en-US" sz="2196" dirty="0">
              <a:solidFill>
                <a:srgbClr val="E8F6FF"/>
              </a:solidFill>
              <a:latin typeface="Canva Sans Bold"/>
            </a:endParaRPr>
          </a:p>
          <a:p>
            <a:pPr>
              <a:lnSpc>
                <a:spcPts val="3075"/>
              </a:lnSpc>
            </a:pPr>
            <a:endParaRPr lang="en-US" sz="2196" dirty="0">
              <a:solidFill>
                <a:srgbClr val="E8F6FF"/>
              </a:solidFill>
              <a:latin typeface="Canva Sans Bold"/>
            </a:endParaRPr>
          </a:p>
          <a:p>
            <a:pPr>
              <a:lnSpc>
                <a:spcPts val="3075"/>
              </a:lnSpc>
            </a:pPr>
            <a:endParaRPr lang="en-US" sz="2196" dirty="0">
              <a:solidFill>
                <a:srgbClr val="E8F6FF"/>
              </a:solidFill>
              <a:latin typeface="Canva Sans Bold"/>
            </a:endParaRPr>
          </a:p>
          <a:p>
            <a:pPr>
              <a:lnSpc>
                <a:spcPts val="3075"/>
              </a:lnSpc>
            </a:pPr>
            <a:endParaRPr lang="en-US" sz="2196" dirty="0">
              <a:solidFill>
                <a:srgbClr val="E8F6FF"/>
              </a:solidFill>
              <a:latin typeface="Canva Sans Bold"/>
            </a:endParaRPr>
          </a:p>
          <a:p>
            <a:pPr marL="474303" lvl="1" indent="-237151">
              <a:lnSpc>
                <a:spcPts val="3075"/>
              </a:lnSpc>
              <a:buFont typeface="Arial"/>
              <a:buChar char="•"/>
            </a:pPr>
            <a:r>
              <a:rPr lang="en-US" sz="2196" dirty="0">
                <a:solidFill>
                  <a:srgbClr val="E8F6FF"/>
                </a:solidFill>
                <a:latin typeface="Canva Sans"/>
              </a:rPr>
              <a:t>The approximation is calculated by compounding an growth rate over a certain time period (T) with 6.375 million initial users.</a:t>
            </a:r>
          </a:p>
          <a:p>
            <a:pPr marL="474303" lvl="1" indent="-237151">
              <a:lnSpc>
                <a:spcPts val="3075"/>
              </a:lnSpc>
              <a:buFont typeface="Arial"/>
              <a:buChar char="•"/>
            </a:pPr>
            <a:r>
              <a:rPr lang="en-US" sz="2196" dirty="0">
                <a:solidFill>
                  <a:srgbClr val="E8F6FF"/>
                </a:solidFill>
                <a:latin typeface="Canva Sans"/>
              </a:rPr>
              <a:t>According to this approximation the total Average MAU after 1 year of launch comes out to be </a:t>
            </a:r>
            <a:r>
              <a:rPr lang="en-US" sz="2196" dirty="0">
                <a:solidFill>
                  <a:srgbClr val="E8F6FF"/>
                </a:solidFill>
                <a:latin typeface="Canva Sans Bold"/>
              </a:rPr>
              <a:t>28.52 Million users</a:t>
            </a:r>
            <a:r>
              <a:rPr lang="en-US" sz="2196" dirty="0">
                <a:solidFill>
                  <a:srgbClr val="E8F6FF"/>
                </a:solidFill>
                <a:latin typeface="Canva Sans"/>
              </a:rPr>
              <a:t>. This when </a:t>
            </a:r>
            <a:r>
              <a:rPr lang="en-US" sz="2196" dirty="0" err="1">
                <a:solidFill>
                  <a:srgbClr val="E8F6FF"/>
                </a:solidFill>
                <a:latin typeface="Canva Sans"/>
              </a:rPr>
              <a:t>comapred</a:t>
            </a:r>
            <a:r>
              <a:rPr lang="en-US" sz="2196" dirty="0">
                <a:solidFill>
                  <a:srgbClr val="E8F6FF"/>
                </a:solidFill>
                <a:latin typeface="Canva Sans"/>
              </a:rPr>
              <a:t> to Instagram which </a:t>
            </a:r>
            <a:r>
              <a:rPr lang="en-US" sz="2196" dirty="0" err="1">
                <a:solidFill>
                  <a:srgbClr val="E8F6FF"/>
                </a:solidFill>
                <a:latin typeface="Canva Sans"/>
              </a:rPr>
              <a:t>aquired</a:t>
            </a:r>
            <a:r>
              <a:rPr lang="en-US" sz="2196" dirty="0">
                <a:solidFill>
                  <a:srgbClr val="E8F6FF"/>
                </a:solidFill>
                <a:latin typeface="Canva Sans"/>
              </a:rPr>
              <a:t> 27 Million users 1.5 years after its launch shows the </a:t>
            </a:r>
            <a:r>
              <a:rPr lang="en-US" sz="2196" dirty="0">
                <a:solidFill>
                  <a:srgbClr val="E8F6FF"/>
                </a:solidFill>
                <a:latin typeface="Canva Sans Bold"/>
              </a:rPr>
              <a:t>feasibility of userbase</a:t>
            </a:r>
            <a:r>
              <a:rPr lang="en-US" sz="2196" dirty="0">
                <a:solidFill>
                  <a:srgbClr val="E8F6FF"/>
                </a:solidFill>
                <a:latin typeface="Canva Sans"/>
              </a:rPr>
              <a:t> in our model.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5041" y="4731402"/>
            <a:ext cx="183436" cy="3297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l="4132" t="3456" b="3456"/>
          <a:stretch>
            <a:fillRect/>
          </a:stretch>
        </p:blipFill>
        <p:spPr>
          <a:xfrm>
            <a:off x="2319851" y="4731402"/>
            <a:ext cx="4838231" cy="2621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47815" y="65124"/>
            <a:ext cx="14192370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B100"/>
                </a:solidFill>
                <a:latin typeface="Canva Sans"/>
              </a:rPr>
              <a:t>ECONOMIC FEASIBILITY AND PRICING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8895" y="4209489"/>
            <a:ext cx="177284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6"/>
              </a:lnSpc>
              <a:spcBef>
                <a:spcPct val="0"/>
              </a:spcBef>
            </a:pPr>
            <a:r>
              <a:rPr lang="en-US" sz="1422" spc="554" dirty="0">
                <a:solidFill>
                  <a:srgbClr val="FFFFFF"/>
                </a:solidFill>
                <a:latin typeface="Poppins Bold"/>
              </a:rPr>
              <a:t>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8608" y="1234129"/>
            <a:ext cx="5743290" cy="537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3131"/>
                </a:solidFill>
                <a:latin typeface="Canva Sans Bold"/>
              </a:rPr>
              <a:t>FEASIBILITY OF USERBASE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58986" y="1234129"/>
            <a:ext cx="4150734" cy="537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3131"/>
                </a:solidFill>
                <a:latin typeface="Canva Sans Bold"/>
              </a:rPr>
              <a:t>BARRIERS TO ENTRY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5207" y="7323839"/>
            <a:ext cx="1851393" cy="537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3131"/>
                </a:solidFill>
                <a:latin typeface="Canva Sans Bold"/>
              </a:rPr>
              <a:t>PRICING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34790" y="7814058"/>
            <a:ext cx="9253210" cy="449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</a:pPr>
            <a:r>
              <a:rPr lang="en-US" sz="1960" dirty="0">
                <a:solidFill>
                  <a:srgbClr val="FFFFFF"/>
                </a:solidFill>
                <a:latin typeface="Canva Sans"/>
              </a:rPr>
              <a:t>Total number of payments from twitter blue for 6 months is: ∫6.375(1.133)^</a:t>
            </a:r>
            <a:r>
              <a:rPr lang="en-US" sz="1960" dirty="0" err="1">
                <a:solidFill>
                  <a:srgbClr val="FFFFFF"/>
                </a:solidFill>
                <a:latin typeface="Canva Sans"/>
              </a:rPr>
              <a:t>T.dT</a:t>
            </a:r>
            <a:r>
              <a:rPr lang="en-US" sz="1960" dirty="0">
                <a:solidFill>
                  <a:srgbClr val="FFFFFF"/>
                </a:solidFill>
                <a:latin typeface="Canva Sans"/>
              </a:rPr>
              <a:t> from T-0 to T=6 months =56.94 million</a:t>
            </a:r>
          </a:p>
          <a:p>
            <a:pPr>
              <a:lnSpc>
                <a:spcPts val="2744"/>
              </a:lnSpc>
            </a:pPr>
            <a:r>
              <a:rPr lang="en-US" sz="1960" dirty="0">
                <a:solidFill>
                  <a:srgbClr val="FFFFFF"/>
                </a:solidFill>
                <a:latin typeface="Canva Sans"/>
              </a:rPr>
              <a:t>For a </a:t>
            </a:r>
            <a:r>
              <a:rPr lang="en-US" sz="1960" dirty="0" err="1">
                <a:solidFill>
                  <a:srgbClr val="FFFFFF"/>
                </a:solidFill>
                <a:latin typeface="Canva Sans"/>
              </a:rPr>
              <a:t>subsription</a:t>
            </a:r>
            <a:r>
              <a:rPr lang="en-US" sz="1960" dirty="0">
                <a:solidFill>
                  <a:srgbClr val="FFFFFF"/>
                </a:solidFill>
                <a:latin typeface="Canva Sans"/>
              </a:rPr>
              <a:t> price of Rs 50,</a:t>
            </a:r>
          </a:p>
          <a:p>
            <a:pPr>
              <a:lnSpc>
                <a:spcPts val="2744"/>
              </a:lnSpc>
            </a:pPr>
            <a:r>
              <a:rPr lang="en-US" sz="1960" dirty="0">
                <a:solidFill>
                  <a:srgbClr val="FFFFFF"/>
                </a:solidFill>
                <a:latin typeface="Canva Sans"/>
              </a:rPr>
              <a:t>Total revenue generated from "Twitter Blue" is =50*56.94=₹2847million.</a:t>
            </a:r>
          </a:p>
          <a:p>
            <a:pPr>
              <a:lnSpc>
                <a:spcPts val="2744"/>
              </a:lnSpc>
            </a:pPr>
            <a:r>
              <a:rPr lang="en-US" sz="1960" dirty="0">
                <a:solidFill>
                  <a:srgbClr val="FFFFFF"/>
                </a:solidFill>
                <a:latin typeface="Canva Sans"/>
              </a:rPr>
              <a:t>This covers up entire marketing and development cost along with leaving room for operational costs and burn rate.</a:t>
            </a:r>
          </a:p>
          <a:p>
            <a:pPr>
              <a:lnSpc>
                <a:spcPts val="2744"/>
              </a:lnSpc>
            </a:pPr>
            <a:r>
              <a:rPr lang="en-US" sz="1960" dirty="0">
                <a:solidFill>
                  <a:srgbClr val="FFFFFF"/>
                </a:solidFill>
                <a:latin typeface="Canva Sans"/>
              </a:rPr>
              <a:t>Hence it is a profitable model with a subscription cost of ₹50.</a:t>
            </a:r>
          </a:p>
          <a:p>
            <a:pPr>
              <a:lnSpc>
                <a:spcPts val="2744"/>
              </a:lnSpc>
            </a:pPr>
            <a:r>
              <a:rPr lang="en-US" sz="1960" dirty="0">
                <a:solidFill>
                  <a:srgbClr val="FFFFFF"/>
                </a:solidFill>
                <a:latin typeface="Canva Sans"/>
              </a:rPr>
              <a:t> </a:t>
            </a:r>
          </a:p>
          <a:p>
            <a:pPr>
              <a:lnSpc>
                <a:spcPts val="2744"/>
              </a:lnSpc>
            </a:pPr>
            <a:endParaRPr lang="en-US" sz="1960" dirty="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744"/>
              </a:lnSpc>
            </a:pPr>
            <a:endParaRPr lang="en-US" sz="1960" dirty="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2744"/>
              </a:lnSpc>
            </a:pPr>
            <a:endParaRPr lang="en-US" sz="1960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2744"/>
              </a:lnSpc>
            </a:pPr>
            <a:endParaRPr lang="en-US" sz="1960" dirty="0">
              <a:solidFill>
                <a:srgbClr val="FFFFFF"/>
              </a:solidFill>
              <a:latin typeface="Canva Sans"/>
            </a:endParaRPr>
          </a:p>
          <a:p>
            <a:pPr algn="ctr">
              <a:lnSpc>
                <a:spcPts val="2744"/>
              </a:lnSpc>
            </a:pPr>
            <a:r>
              <a:rPr lang="en-US" sz="1960" dirty="0">
                <a:solidFill>
                  <a:srgbClr val="FFFFFF"/>
                </a:solidFill>
                <a:latin typeface="Canva Sans"/>
              </a:rPr>
              <a:t>  </a:t>
            </a:r>
          </a:p>
        </p:txBody>
      </p:sp>
      <p:sp>
        <p:nvSpPr>
          <p:cNvPr id="14" name="AutoShape 14"/>
          <p:cNvSpPr/>
          <p:nvPr/>
        </p:nvSpPr>
        <p:spPr>
          <a:xfrm rot="5407280">
            <a:off x="4489295" y="5760831"/>
            <a:ext cx="899574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1417">
            <a:off x="8016646" y="5820613"/>
            <a:ext cx="8375573" cy="0"/>
          </a:xfrm>
          <a:prstGeom prst="line">
            <a:avLst/>
          </a:prstGeom>
          <a:ln w="5715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49366">
            <a:off x="7536785" y="6656635"/>
            <a:ext cx="1937240" cy="0"/>
          </a:xfrm>
          <a:prstGeom prst="line">
            <a:avLst/>
          </a:prstGeom>
          <a:ln w="5715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4" name="TextBox 4"/>
          <p:cNvSpPr txBox="1"/>
          <p:nvPr/>
        </p:nvSpPr>
        <p:spPr>
          <a:xfrm>
            <a:off x="7636920" y="7683858"/>
            <a:ext cx="2583134" cy="60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108" spc="147" dirty="0">
                <a:solidFill>
                  <a:srgbClr val="000000"/>
                </a:solidFill>
                <a:latin typeface="Montserrat Classic Bold"/>
              </a:rPr>
              <a:t>3 Months before launch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36920" y="8368165"/>
            <a:ext cx="2385413" cy="606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71"/>
              </a:lnSpc>
            </a:pPr>
            <a:r>
              <a:rPr lang="en-US" sz="1635" spc="114" dirty="0">
                <a:solidFill>
                  <a:srgbClr val="FFFFFF"/>
                </a:solidFill>
                <a:latin typeface="Poppins Medium" panose="00000600000000000000" pitchFamily="2" charset="0"/>
                <a:ea typeface="Helveticish" panose="020B0604020202020204" charset="0"/>
                <a:cs typeface="Poppins Medium" panose="00000600000000000000" pitchFamily="2" charset="0"/>
              </a:rPr>
              <a:t>Pre-launch</a:t>
            </a:r>
            <a:r>
              <a:rPr lang="en-US" sz="1635" spc="114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635" spc="114" dirty="0">
                <a:solidFill>
                  <a:srgbClr val="FFFFFF"/>
                </a:solidFill>
                <a:latin typeface="Poppins Medium" panose="00000600000000000000" pitchFamily="2" charset="0"/>
                <a:ea typeface="Helveticish" panose="020B0604020202020204" charset="0"/>
                <a:cs typeface="Poppins Medium" panose="00000600000000000000" pitchFamily="2" charset="0"/>
              </a:rPr>
              <a:t>advertisement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11101829" y="6657034"/>
            <a:ext cx="1937041" cy="0"/>
          </a:xfrm>
          <a:prstGeom prst="line">
            <a:avLst/>
          </a:prstGeom>
          <a:ln w="5715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7" name="TextBox 7"/>
          <p:cNvSpPr txBox="1"/>
          <p:nvPr/>
        </p:nvSpPr>
        <p:spPr>
          <a:xfrm>
            <a:off x="10410794" y="8240970"/>
            <a:ext cx="3319154" cy="152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332" lvl="1" indent="-145666" algn="just">
              <a:lnSpc>
                <a:spcPts val="1956"/>
              </a:lnSpc>
              <a:buFont typeface="Arial"/>
              <a:buChar char="•"/>
            </a:pPr>
            <a:r>
              <a:rPr lang="en-US" sz="1349" spc="94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Optimize negative keywords and keyword bids based on the collected data.</a:t>
            </a:r>
          </a:p>
          <a:p>
            <a:pPr marL="291332" lvl="1" indent="-145666" algn="just">
              <a:lnSpc>
                <a:spcPts val="1956"/>
              </a:lnSpc>
              <a:buFont typeface="Arial"/>
              <a:buChar char="•"/>
            </a:pPr>
            <a:r>
              <a:rPr lang="en-US" sz="1349" spc="94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Total estimated MAU: 9.27 million</a:t>
            </a:r>
          </a:p>
          <a:p>
            <a:pPr algn="just">
              <a:lnSpc>
                <a:spcPts val="1956"/>
              </a:lnSpc>
            </a:pPr>
            <a:endParaRPr lang="en-US" sz="1349" spc="94" dirty="0">
              <a:solidFill>
                <a:srgbClr val="FFFFFF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8" name="AutoShape 8"/>
          <p:cNvSpPr/>
          <p:nvPr/>
        </p:nvSpPr>
        <p:spPr>
          <a:xfrm rot="-5400000">
            <a:off x="15072055" y="6656635"/>
            <a:ext cx="1937041" cy="0"/>
          </a:xfrm>
          <a:prstGeom prst="line">
            <a:avLst/>
          </a:prstGeom>
          <a:ln w="5715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14147707" y="8259946"/>
            <a:ext cx="4140293" cy="169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417" lvl="1" indent="-143708">
              <a:lnSpc>
                <a:spcPts val="1930"/>
              </a:lnSpc>
              <a:buFont typeface="Arial"/>
              <a:buChar char="•"/>
            </a:pPr>
            <a:r>
              <a:rPr lang="en-US" sz="1331" spc="93" dirty="0">
                <a:solidFill>
                  <a:srgbClr val="FFFFFF"/>
                </a:solidFill>
                <a:latin typeface="Poppins Medium" panose="00000600000000000000" pitchFamily="2" charset="0"/>
                <a:ea typeface="Helveticish" panose="020B0604020202020204" charset="0"/>
                <a:cs typeface="Poppins Medium" panose="00000600000000000000" pitchFamily="2" charset="0"/>
              </a:rPr>
              <a:t>Make sure ad quality score is between 8-10.</a:t>
            </a:r>
          </a:p>
          <a:p>
            <a:pPr marL="287417" lvl="1" indent="-143708">
              <a:lnSpc>
                <a:spcPts val="1930"/>
              </a:lnSpc>
              <a:buFont typeface="Arial"/>
              <a:buChar char="•"/>
            </a:pPr>
            <a:r>
              <a:rPr lang="en-US" sz="1331" spc="93" dirty="0">
                <a:solidFill>
                  <a:srgbClr val="FFFFFF"/>
                </a:solidFill>
                <a:latin typeface="Poppins Medium" panose="00000600000000000000" pitchFamily="2" charset="0"/>
                <a:ea typeface="Helveticish" panose="020B0604020202020204" charset="0"/>
                <a:cs typeface="Poppins Medium" panose="00000600000000000000" pitchFamily="2" charset="0"/>
              </a:rPr>
              <a:t>Neglect non-profitable marketing channels.</a:t>
            </a:r>
          </a:p>
          <a:p>
            <a:pPr marL="287417" lvl="1" indent="-143708">
              <a:lnSpc>
                <a:spcPts val="1930"/>
              </a:lnSpc>
              <a:buFont typeface="Arial"/>
              <a:buChar char="•"/>
            </a:pPr>
            <a:r>
              <a:rPr lang="en-US" sz="1331" spc="93" dirty="0">
                <a:solidFill>
                  <a:srgbClr val="FFFFFF"/>
                </a:solidFill>
                <a:latin typeface="Poppins Medium" panose="00000600000000000000" pitchFamily="2" charset="0"/>
                <a:ea typeface="Helveticish" panose="020B0604020202020204" charset="0"/>
                <a:cs typeface="Poppins Medium" panose="00000600000000000000" pitchFamily="2" charset="0"/>
              </a:rPr>
              <a:t>Improve experience</a:t>
            </a:r>
          </a:p>
          <a:p>
            <a:pPr marL="287417" lvl="1" indent="-143708">
              <a:lnSpc>
                <a:spcPts val="1930"/>
              </a:lnSpc>
              <a:buFont typeface="Arial"/>
              <a:buChar char="•"/>
            </a:pPr>
            <a:r>
              <a:rPr lang="en-US" sz="1331" spc="93" dirty="0">
                <a:solidFill>
                  <a:srgbClr val="FFFFFF"/>
                </a:solidFill>
                <a:latin typeface="Poppins Medium" panose="00000600000000000000" pitchFamily="2" charset="0"/>
                <a:ea typeface="Helveticish" panose="020B0604020202020204" charset="0"/>
                <a:cs typeface="Poppins Medium" panose="00000600000000000000" pitchFamily="2" charset="0"/>
              </a:rPr>
              <a:t>Total estimated MAU: 28.52 million</a:t>
            </a:r>
          </a:p>
          <a:p>
            <a:pPr algn="ctr">
              <a:lnSpc>
                <a:spcPts val="1930"/>
              </a:lnSpc>
            </a:pPr>
            <a:endParaRPr lang="en-US" sz="1331" spc="93" dirty="0">
              <a:solidFill>
                <a:srgbClr val="FFFFFF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73154" y="2685861"/>
            <a:ext cx="3498358" cy="159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223" lvl="1" indent="-154611">
              <a:lnSpc>
                <a:spcPts val="2076"/>
              </a:lnSpc>
              <a:buFont typeface="Arial"/>
              <a:buChar char="•"/>
            </a:pPr>
            <a:r>
              <a:rPr lang="en-US" sz="1432" spc="100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Gather and </a:t>
            </a:r>
            <a:r>
              <a:rPr lang="en-US" sz="1432" spc="100" dirty="0" err="1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analyse</a:t>
            </a:r>
            <a:r>
              <a:rPr lang="en-US" sz="1432" spc="100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data from ads but do not make changes in ad account.</a:t>
            </a:r>
          </a:p>
          <a:p>
            <a:pPr marL="309223" lvl="1" indent="-154611">
              <a:lnSpc>
                <a:spcPts val="2076"/>
              </a:lnSpc>
              <a:buFont typeface="Arial"/>
              <a:buChar char="•"/>
            </a:pPr>
            <a:r>
              <a:rPr lang="en-US" sz="1432" spc="100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Total estimated MAU: 7.22 million</a:t>
            </a:r>
          </a:p>
          <a:p>
            <a:pPr>
              <a:lnSpc>
                <a:spcPts val="2076"/>
              </a:lnSpc>
            </a:pPr>
            <a:endParaRPr lang="en-US" sz="1432" spc="100" dirty="0">
              <a:solidFill>
                <a:srgbClr val="FFFFFF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1" name="AutoShape 11"/>
          <p:cNvSpPr/>
          <p:nvPr/>
        </p:nvSpPr>
        <p:spPr>
          <a:xfrm rot="5400000">
            <a:off x="9324523" y="5002766"/>
            <a:ext cx="1663511" cy="0"/>
          </a:xfrm>
          <a:prstGeom prst="line">
            <a:avLst/>
          </a:prstGeom>
          <a:ln w="5715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11846826" y="2599198"/>
            <a:ext cx="5457497" cy="1692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4535" lvl="1" indent="-142267">
              <a:lnSpc>
                <a:spcPts val="1910"/>
              </a:lnSpc>
              <a:buFont typeface="Arial"/>
              <a:buChar char="•"/>
            </a:pPr>
            <a:r>
              <a:rPr lang="en-US" sz="1317" spc="92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Shorten the sales cycle by approaching the decision maker through email lists and webinar.</a:t>
            </a:r>
          </a:p>
          <a:p>
            <a:pPr marL="284535" lvl="1" indent="-142267">
              <a:lnSpc>
                <a:spcPts val="1910"/>
              </a:lnSpc>
              <a:buFont typeface="Arial"/>
              <a:buChar char="•"/>
            </a:pPr>
            <a:r>
              <a:rPr lang="en-US" sz="1317" spc="92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200-300 estimated keyword clicks per month</a:t>
            </a:r>
          </a:p>
          <a:p>
            <a:pPr marL="284535" lvl="1" indent="-142267">
              <a:lnSpc>
                <a:spcPts val="1910"/>
              </a:lnSpc>
              <a:buFont typeface="Arial"/>
              <a:buChar char="•"/>
            </a:pPr>
            <a:r>
              <a:rPr lang="en-US" sz="1317" spc="92" dirty="0">
                <a:solidFill>
                  <a:srgbClr val="FFFFFF"/>
                </a:solidFill>
                <a:latin typeface="Poppins Medium" panose="00000600000000000000" pitchFamily="2" charset="0"/>
                <a:ea typeface="Helveticish" panose="020B0604020202020204" charset="0"/>
                <a:cs typeface="Poppins Medium" panose="00000600000000000000" pitchFamily="2" charset="0"/>
              </a:rPr>
              <a:t>Increase</a:t>
            </a:r>
            <a:r>
              <a:rPr lang="en-US" sz="1317" spc="92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ad quality score</a:t>
            </a:r>
          </a:p>
          <a:p>
            <a:pPr marL="284535" lvl="1" indent="-142267">
              <a:lnSpc>
                <a:spcPts val="1910"/>
              </a:lnSpc>
              <a:buFont typeface="Arial"/>
              <a:buChar char="•"/>
            </a:pPr>
            <a:r>
              <a:rPr lang="en-US" sz="1317" spc="92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Total estimated MAU: 13.48 million</a:t>
            </a:r>
          </a:p>
          <a:p>
            <a:pPr marL="284535" lvl="1" indent="-142267">
              <a:lnSpc>
                <a:spcPts val="1910"/>
              </a:lnSpc>
              <a:buFont typeface="Arial"/>
              <a:buChar char="•"/>
            </a:pPr>
            <a:r>
              <a:rPr lang="en-US" sz="1317" spc="92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Expected to breakeven</a:t>
            </a:r>
          </a:p>
          <a:p>
            <a:pPr>
              <a:lnSpc>
                <a:spcPts val="1910"/>
              </a:lnSpc>
            </a:pPr>
            <a:endParaRPr lang="en-US" sz="1317" spc="92" dirty="0">
              <a:solidFill>
                <a:srgbClr val="FFFFFF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3" name="AutoShape 13"/>
          <p:cNvSpPr/>
          <p:nvPr/>
        </p:nvSpPr>
        <p:spPr>
          <a:xfrm rot="5400000">
            <a:off x="13315952" y="5002766"/>
            <a:ext cx="1663511" cy="0"/>
          </a:xfrm>
          <a:prstGeom prst="line">
            <a:avLst/>
          </a:prstGeom>
          <a:ln w="57150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4" name="TextBox 14"/>
          <p:cNvSpPr txBox="1"/>
          <p:nvPr/>
        </p:nvSpPr>
        <p:spPr>
          <a:xfrm>
            <a:off x="8829626" y="2002029"/>
            <a:ext cx="2583134" cy="60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108" spc="147" dirty="0">
                <a:solidFill>
                  <a:srgbClr val="000000"/>
                </a:solidFill>
                <a:latin typeface="Montserrat Classic Bold"/>
              </a:rPr>
              <a:t>1 Month after launch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50964" y="7663145"/>
            <a:ext cx="2583134" cy="60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108" spc="147" dirty="0">
                <a:solidFill>
                  <a:srgbClr val="000000"/>
                </a:solidFill>
                <a:latin typeface="Montserrat Classic Bold"/>
              </a:rPr>
              <a:t>3 Months after launch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78907" y="1983237"/>
            <a:ext cx="2583134" cy="60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108" spc="147" dirty="0">
                <a:solidFill>
                  <a:srgbClr val="000000"/>
                </a:solidFill>
                <a:latin typeface="Montserrat Classic Bold"/>
              </a:rPr>
              <a:t>6 Months after launch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21190" y="7683858"/>
            <a:ext cx="2583134" cy="60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4"/>
              </a:lnSpc>
            </a:pPr>
            <a:r>
              <a:rPr lang="en-US" sz="2108" spc="147" dirty="0">
                <a:solidFill>
                  <a:srgbClr val="000000"/>
                </a:solidFill>
                <a:latin typeface="Montserrat Classic Bold"/>
              </a:rPr>
              <a:t>1 Year after launch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2329" y="17688"/>
            <a:ext cx="6284833" cy="117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8"/>
              </a:lnSpc>
            </a:pPr>
            <a:r>
              <a:rPr lang="en-US" sz="6527" dirty="0">
                <a:solidFill>
                  <a:srgbClr val="FFB100"/>
                </a:solidFill>
                <a:latin typeface="Poppins Bold"/>
              </a:rPr>
              <a:t>RISK ANALYSIS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1156821"/>
            <a:ext cx="7636920" cy="974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 Few of the risks involved with the launch of this              </a:t>
            </a: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 product are: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Twitter at times might face backlash due to controversial news.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Memes </a:t>
            </a:r>
            <a:r>
              <a:rPr lang="en-US" sz="2200" dirty="0" err="1">
                <a:solidFill>
                  <a:srgbClr val="FFFFFF"/>
                </a:solidFill>
                <a:latin typeface="Canva Sans"/>
              </a:rPr>
              <a:t>newsance</a:t>
            </a:r>
            <a:r>
              <a:rPr lang="en-US" sz="2200" dirty="0">
                <a:solidFill>
                  <a:srgbClr val="FFFFFF"/>
                </a:solidFill>
                <a:latin typeface="Canva Sans"/>
              </a:rPr>
              <a:t> can turn homophobic, racist and offensive, hurting the public sentiments.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Competition from already well settled Brands/ e-commerce Platforms.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Twitter would need to ensure that users' payment information and personal data are secure and protected. This would involve implementing secure payment gateways, fraud prevention measures, and data protection protocols.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Twitter would need to find a way to monetize the shopping feature, either through commissions on sales or through advertising, without alienating its users or making the shopping experience too intrusive.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This feature may not entice the users who use Twitter for leisure and entertainment</a:t>
            </a: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Low quality services from a few consultants may result in depreciation in company’s name and reputation.</a:t>
            </a:r>
          </a:p>
          <a:p>
            <a:pPr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33482" y="12754"/>
            <a:ext cx="8183046" cy="117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8"/>
              </a:lnSpc>
            </a:pPr>
            <a:r>
              <a:rPr lang="en-US" sz="6527" dirty="0">
                <a:solidFill>
                  <a:srgbClr val="FFB100"/>
                </a:solidFill>
                <a:latin typeface="Poppins Bold"/>
              </a:rPr>
              <a:t>COMPANY TIMELINE</a:t>
            </a:r>
          </a:p>
        </p:txBody>
      </p:sp>
      <p:sp>
        <p:nvSpPr>
          <p:cNvPr id="21" name="AutoShape 21"/>
          <p:cNvSpPr/>
          <p:nvPr/>
        </p:nvSpPr>
        <p:spPr>
          <a:xfrm rot="5400000">
            <a:off x="2328156" y="5124450"/>
            <a:ext cx="10287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256" b="1025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74048" y="8764431"/>
            <a:ext cx="6339904" cy="62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  <a:spcBef>
                <a:spcPct val="0"/>
              </a:spcBef>
            </a:pPr>
            <a:r>
              <a:rPr lang="en-US" sz="3813">
                <a:solidFill>
                  <a:srgbClr val="FFFFFF"/>
                </a:solidFill>
                <a:latin typeface="Tenor Sans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3218" y="1689941"/>
            <a:ext cx="9134980" cy="573348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4531" y="8163809"/>
            <a:ext cx="1425596" cy="1425596"/>
            <a:chOff x="0" y="0"/>
            <a:chExt cx="1900795" cy="1900795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900795" cy="1900795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253776" y="17180"/>
                <a:ext cx="1318226" cy="2467001"/>
              </a:xfrm>
              <a:custGeom>
                <a:avLst/>
                <a:gdLst/>
                <a:ahLst/>
                <a:cxnLst/>
                <a:rect l="l" t="t" r="r" b="b"/>
                <a:pathLst>
                  <a:path w="1318226" h="2467001">
                    <a:moveTo>
                      <a:pt x="333724" y="23148"/>
                    </a:moveTo>
                    <a:cubicBezTo>
                      <a:pt x="865837" y="160539"/>
                      <a:pt x="1249211" y="624596"/>
                      <a:pt x="1283718" y="1173076"/>
                    </a:cubicBezTo>
                    <a:cubicBezTo>
                      <a:pt x="1318225" y="1721556"/>
                      <a:pt x="996037" y="2230003"/>
                      <a:pt x="485339" y="2433003"/>
                    </a:cubicBezTo>
                    <a:cubicBezTo>
                      <a:pt x="400910" y="2467001"/>
                      <a:pt x="304744" y="2453226"/>
                      <a:pt x="233254" y="2396894"/>
                    </a:cubicBezTo>
                    <a:cubicBezTo>
                      <a:pt x="161764" y="2340562"/>
                      <a:pt x="125880" y="2250284"/>
                      <a:pt x="139188" y="2160245"/>
                    </a:cubicBezTo>
                    <a:cubicBezTo>
                      <a:pt x="152496" y="2070207"/>
                      <a:pt x="212964" y="1994171"/>
                      <a:pt x="297693" y="1960929"/>
                    </a:cubicBezTo>
                    <a:cubicBezTo>
                      <a:pt x="604112" y="1839130"/>
                      <a:pt x="797425" y="1534061"/>
                      <a:pt x="776720" y="1204974"/>
                    </a:cubicBezTo>
                    <a:cubicBezTo>
                      <a:pt x="756016" y="875886"/>
                      <a:pt x="525992" y="597451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877816" y="8163809"/>
            <a:ext cx="1459767" cy="1459767"/>
            <a:chOff x="0" y="0"/>
            <a:chExt cx="1946356" cy="1946356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1946356" cy="1946356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253776" y="17180"/>
                <a:ext cx="1419932" cy="1774434"/>
              </a:xfrm>
              <a:custGeom>
                <a:avLst/>
                <a:gdLst/>
                <a:ahLst/>
                <a:cxnLst/>
                <a:rect l="l" t="t" r="r" b="b"/>
                <a:pathLst>
                  <a:path w="1419932" h="1774434">
                    <a:moveTo>
                      <a:pt x="333724" y="23148"/>
                    </a:moveTo>
                    <a:cubicBezTo>
                      <a:pt x="1011554" y="198163"/>
                      <a:pt x="1419931" y="888690"/>
                      <a:pt x="1246751" y="1566992"/>
                    </a:cubicBezTo>
                    <a:cubicBezTo>
                      <a:pt x="1224630" y="1655280"/>
                      <a:pt x="1156960" y="1724983"/>
                      <a:pt x="1069366" y="1749709"/>
                    </a:cubicBezTo>
                    <a:cubicBezTo>
                      <a:pt x="981772" y="1774434"/>
                      <a:pt x="887643" y="1750402"/>
                      <a:pt x="822623" y="1686711"/>
                    </a:cubicBezTo>
                    <a:cubicBezTo>
                      <a:pt x="757603" y="1623021"/>
                      <a:pt x="731630" y="1529410"/>
                      <a:pt x="754540" y="1441323"/>
                    </a:cubicBezTo>
                    <a:cubicBezTo>
                      <a:pt x="858448" y="1034342"/>
                      <a:pt x="613422" y="620026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3880508" y="8163809"/>
            <a:ext cx="1461580" cy="1461580"/>
            <a:chOff x="0" y="0"/>
            <a:chExt cx="1948774" cy="1948774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948774" cy="1948774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253776" y="17180"/>
                <a:ext cx="1318226" cy="2467001"/>
              </a:xfrm>
              <a:custGeom>
                <a:avLst/>
                <a:gdLst/>
                <a:ahLst/>
                <a:cxnLst/>
                <a:rect l="l" t="t" r="r" b="b"/>
                <a:pathLst>
                  <a:path w="1318226" h="2467001">
                    <a:moveTo>
                      <a:pt x="333724" y="23148"/>
                    </a:moveTo>
                    <a:cubicBezTo>
                      <a:pt x="865837" y="160539"/>
                      <a:pt x="1249211" y="624596"/>
                      <a:pt x="1283718" y="1173076"/>
                    </a:cubicBezTo>
                    <a:cubicBezTo>
                      <a:pt x="1318225" y="1721556"/>
                      <a:pt x="996037" y="2230003"/>
                      <a:pt x="485339" y="2433003"/>
                    </a:cubicBezTo>
                    <a:cubicBezTo>
                      <a:pt x="400910" y="2467001"/>
                      <a:pt x="304744" y="2453226"/>
                      <a:pt x="233254" y="2396894"/>
                    </a:cubicBezTo>
                    <a:cubicBezTo>
                      <a:pt x="161764" y="2340562"/>
                      <a:pt x="125880" y="2250284"/>
                      <a:pt x="139188" y="2160245"/>
                    </a:cubicBezTo>
                    <a:cubicBezTo>
                      <a:pt x="152496" y="2070207"/>
                      <a:pt x="212964" y="1994171"/>
                      <a:pt x="297693" y="1960929"/>
                    </a:cubicBezTo>
                    <a:cubicBezTo>
                      <a:pt x="604112" y="1839130"/>
                      <a:pt x="797425" y="1534061"/>
                      <a:pt x="776720" y="1204974"/>
                    </a:cubicBezTo>
                    <a:cubicBezTo>
                      <a:pt x="756016" y="875886"/>
                      <a:pt x="525992" y="597451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5722728" y="8163809"/>
            <a:ext cx="1453566" cy="1453566"/>
            <a:chOff x="0" y="0"/>
            <a:chExt cx="1938088" cy="1938088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1938088" cy="1938088"/>
              <a:chOff x="0" y="0"/>
              <a:chExt cx="2540000" cy="254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53776" y="17180"/>
                <a:ext cx="875164" cy="699784"/>
              </a:xfrm>
              <a:custGeom>
                <a:avLst/>
                <a:gdLst/>
                <a:ahLst/>
                <a:cxnLst/>
                <a:rect l="l" t="t" r="r" b="b"/>
                <a:pathLst>
                  <a:path w="875164" h="699784">
                    <a:moveTo>
                      <a:pt x="333724" y="23148"/>
                    </a:moveTo>
                    <a:cubicBezTo>
                      <a:pt x="487589" y="62876"/>
                      <a:pt x="632632" y="131128"/>
                      <a:pt x="761321" y="224359"/>
                    </a:cubicBezTo>
                    <a:cubicBezTo>
                      <a:pt x="835265" y="277428"/>
                      <a:pt x="875163" y="366005"/>
                      <a:pt x="865907" y="456550"/>
                    </a:cubicBezTo>
                    <a:cubicBezTo>
                      <a:pt x="856650" y="547095"/>
                      <a:pt x="799654" y="625767"/>
                      <a:pt x="716501" y="662775"/>
                    </a:cubicBezTo>
                    <a:cubicBezTo>
                      <a:pt x="633348" y="699784"/>
                      <a:pt x="536749" y="689472"/>
                      <a:pt x="463282" y="635744"/>
                    </a:cubicBezTo>
                    <a:cubicBezTo>
                      <a:pt x="386069" y="579805"/>
                      <a:pt x="299043" y="538853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7724916" y="8204452"/>
            <a:ext cx="1404661" cy="1404661"/>
            <a:chOff x="0" y="0"/>
            <a:chExt cx="1872882" cy="187288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1872882" cy="1872882"/>
              <a:chOff x="0" y="0"/>
              <a:chExt cx="2540000" cy="254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253776" y="17180"/>
                <a:ext cx="1332325" cy="1834032"/>
              </a:xfrm>
              <a:custGeom>
                <a:avLst/>
                <a:gdLst/>
                <a:ahLst/>
                <a:cxnLst/>
                <a:rect l="l" t="t" r="r" b="b"/>
                <a:pathLst>
                  <a:path w="1332325" h="1834032">
                    <a:moveTo>
                      <a:pt x="333724" y="23148"/>
                    </a:moveTo>
                    <a:cubicBezTo>
                      <a:pt x="672683" y="110667"/>
                      <a:pt x="960483" y="334220"/>
                      <a:pt x="1129134" y="640993"/>
                    </a:cubicBezTo>
                    <a:cubicBezTo>
                      <a:pt x="1297784" y="947766"/>
                      <a:pt x="1332324" y="1310550"/>
                      <a:pt x="1224596" y="1643637"/>
                    </a:cubicBezTo>
                    <a:cubicBezTo>
                      <a:pt x="1196974" y="1730362"/>
                      <a:pt x="1125062" y="1795679"/>
                      <a:pt x="1036088" y="1814855"/>
                    </a:cubicBezTo>
                    <a:cubicBezTo>
                      <a:pt x="947114" y="1834032"/>
                      <a:pt x="854681" y="1804137"/>
                      <a:pt x="793788" y="1736490"/>
                    </a:cubicBezTo>
                    <a:cubicBezTo>
                      <a:pt x="732895" y="1668842"/>
                      <a:pt x="712851" y="1573784"/>
                      <a:pt x="741247" y="1487310"/>
                    </a:cubicBezTo>
                    <a:cubicBezTo>
                      <a:pt x="805884" y="1287458"/>
                      <a:pt x="785160" y="1069788"/>
                      <a:pt x="683970" y="885724"/>
                    </a:cubicBezTo>
                    <a:cubicBezTo>
                      <a:pt x="582780" y="701660"/>
                      <a:pt x="410099" y="567528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82028" y="6853233"/>
            <a:ext cx="3034268" cy="142334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796828" y="8546626"/>
            <a:ext cx="3034268" cy="142334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792930" y="6853233"/>
            <a:ext cx="3034268" cy="142334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82028" y="8546626"/>
            <a:ext cx="3034268" cy="142334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609749" y="-209550"/>
            <a:ext cx="7068503" cy="131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6CE5E8"/>
                </a:solidFill>
                <a:latin typeface="Poppins Bold"/>
              </a:rPr>
              <a:t>USER ANALYSIS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3887" y="942975"/>
            <a:ext cx="3928348" cy="74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sz="4341" dirty="0">
                <a:solidFill>
                  <a:srgbClr val="FFFFFF"/>
                </a:solidFill>
                <a:latin typeface="Canva Sans Bold"/>
              </a:rPr>
              <a:t>Buyer Persona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2317" y="7377273"/>
            <a:ext cx="8051911" cy="74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8"/>
              </a:lnSpc>
            </a:pPr>
            <a:r>
              <a:rPr lang="en-US" sz="4341" dirty="0">
                <a:solidFill>
                  <a:srgbClr val="FFFFFF"/>
                </a:solidFill>
                <a:latin typeface="Canva Sans Bold"/>
              </a:rPr>
              <a:t>User Demographics In India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531" y="9872407"/>
            <a:ext cx="1265828" cy="28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725">
                <a:solidFill>
                  <a:srgbClr val="FFFFFF"/>
                </a:solidFill>
                <a:latin typeface="Canva Sans"/>
              </a:rPr>
              <a:t> to get news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65249" y="9666236"/>
            <a:ext cx="1091553" cy="62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1807">
                <a:solidFill>
                  <a:srgbClr val="FFFFFF"/>
                </a:solidFill>
                <a:latin typeface="Canva Sans"/>
              </a:rPr>
              <a:t> to follow </a:t>
            </a:r>
          </a:p>
          <a:p>
            <a:pPr algn="ctr">
              <a:lnSpc>
                <a:spcPts val="2530"/>
              </a:lnSpc>
            </a:pPr>
            <a:r>
              <a:rPr lang="en-US" sz="1807">
                <a:solidFill>
                  <a:srgbClr val="FFFFFF"/>
                </a:solidFill>
                <a:latin typeface="Canva Sans"/>
              </a:rPr>
              <a:t>brands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7950" y="8588479"/>
            <a:ext cx="739277" cy="50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>
                <a:solidFill>
                  <a:srgbClr val="6CE5E8"/>
                </a:solidFill>
                <a:latin typeface="Arimo"/>
              </a:rPr>
              <a:t>48%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38061" y="8605565"/>
            <a:ext cx="739277" cy="50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>
                <a:solidFill>
                  <a:srgbClr val="6CE5E8"/>
                </a:solidFill>
                <a:latin typeface="Arimo"/>
              </a:rPr>
              <a:t>33%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75927" y="9659654"/>
            <a:ext cx="1565995" cy="60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6"/>
              </a:lnSpc>
            </a:pPr>
            <a:r>
              <a:rPr lang="en-US" sz="1768">
                <a:solidFill>
                  <a:srgbClr val="FFFFFF"/>
                </a:solidFill>
                <a:latin typeface="Canva Sans"/>
              </a:rPr>
              <a:t>For </a:t>
            </a:r>
          </a:p>
          <a:p>
            <a:pPr algn="ctr">
              <a:lnSpc>
                <a:spcPts val="2476"/>
              </a:lnSpc>
            </a:pPr>
            <a:r>
              <a:rPr lang="en-US" sz="1768">
                <a:solidFill>
                  <a:srgbClr val="FFFFFF"/>
                </a:solidFill>
                <a:latin typeface="Canva Sans"/>
              </a:rPr>
              <a:t>entertainment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238547" y="8623557"/>
            <a:ext cx="739277" cy="50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>
                <a:solidFill>
                  <a:srgbClr val="6CE5E8"/>
                </a:solidFill>
                <a:latin typeface="Arimo"/>
              </a:rPr>
              <a:t>48%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19043" y="9666236"/>
            <a:ext cx="1393911" cy="60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9" dirty="0">
                <a:solidFill>
                  <a:srgbClr val="FFFFFF"/>
                </a:solidFill>
                <a:latin typeface="Canva Sans"/>
              </a:rPr>
              <a:t>Professional </a:t>
            </a:r>
          </a:p>
          <a:p>
            <a:pPr algn="ctr">
              <a:lnSpc>
                <a:spcPts val="2462"/>
              </a:lnSpc>
            </a:pPr>
            <a:r>
              <a:rPr lang="en-US" sz="1759" dirty="0">
                <a:solidFill>
                  <a:srgbClr val="FFFFFF"/>
                </a:solidFill>
                <a:latin typeface="Canva Sans"/>
              </a:rPr>
              <a:t>networking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068374" y="8666162"/>
            <a:ext cx="739277" cy="50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>
                <a:solidFill>
                  <a:srgbClr val="6CE5E8"/>
                </a:solidFill>
                <a:latin typeface="Arimo"/>
              </a:rPr>
              <a:t>12%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19219" y="9861600"/>
            <a:ext cx="1256288" cy="28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Canva Sans"/>
              </a:rPr>
              <a:t> To socialise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057608" y="8618655"/>
            <a:ext cx="739277" cy="50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>
                <a:solidFill>
                  <a:srgbClr val="6CE5E8"/>
                </a:solidFill>
                <a:latin typeface="Arimo"/>
              </a:rPr>
              <a:t>34%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72766" y="1024243"/>
            <a:ext cx="4824434" cy="746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sz="4341" dirty="0">
                <a:solidFill>
                  <a:srgbClr val="FFFFFF"/>
                </a:solidFill>
                <a:latin typeface="Canva Sans Bold"/>
              </a:rPr>
              <a:t>Primary Research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08199" y="1781283"/>
            <a:ext cx="8672786" cy="410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53" lvl="1" indent="-280677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6CE5E8"/>
                </a:solidFill>
                <a:latin typeface="Canva Sans"/>
              </a:rPr>
              <a:t>A primary research consisting of the students of our college through google forms implied 90.6% of them found keeping updated with current affairs important but 69.2% find it difficult to do so and 44.9% prefer keeping themselves updated on a weekly basis.</a:t>
            </a:r>
          </a:p>
          <a:p>
            <a:pPr marL="561353" lvl="1" indent="-280677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6CE5E8"/>
                </a:solidFill>
                <a:latin typeface="Canva Sans"/>
              </a:rPr>
              <a:t>According to survey by EY India, 83% of Indian consumers prefer online shopping due to discounts and offers.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43323" y="5953867"/>
            <a:ext cx="4407337" cy="74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sz="4341">
                <a:solidFill>
                  <a:srgbClr val="FFFFFF"/>
                </a:solidFill>
                <a:latin typeface="Canva Sans Bold"/>
              </a:rPr>
              <a:t>Target Audience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55341" y="6972407"/>
            <a:ext cx="2116420" cy="1065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044" dirty="0">
                <a:solidFill>
                  <a:srgbClr val="C4AE7D"/>
                </a:solidFill>
                <a:latin typeface="Canva Sans Bold"/>
              </a:rPr>
              <a:t>Small </a:t>
            </a:r>
          </a:p>
          <a:p>
            <a:pPr algn="ctr">
              <a:lnSpc>
                <a:spcPts val="4262"/>
              </a:lnSpc>
            </a:pPr>
            <a:r>
              <a:rPr lang="en-US" sz="3044" dirty="0">
                <a:solidFill>
                  <a:srgbClr val="C4AE7D"/>
                </a:solidFill>
                <a:latin typeface="Canva Sans Bold"/>
              </a:rPr>
              <a:t>Businesses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205823" y="8633082"/>
            <a:ext cx="1986677" cy="104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044">
                <a:solidFill>
                  <a:srgbClr val="C4AE7D"/>
                </a:solidFill>
                <a:latin typeface="Canva Sans Bold"/>
              </a:rPr>
              <a:t>18-35</a:t>
            </a:r>
          </a:p>
          <a:p>
            <a:pPr algn="ctr">
              <a:lnSpc>
                <a:spcPts val="4262"/>
              </a:lnSpc>
            </a:pPr>
            <a:r>
              <a:rPr lang="en-US" sz="3044">
                <a:solidFill>
                  <a:srgbClr val="C4AE7D"/>
                </a:solidFill>
                <a:latin typeface="Canva Sans Bold"/>
              </a:rPr>
              <a:t>Age Group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168799" y="6851021"/>
            <a:ext cx="2225873" cy="132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3" dirty="0">
                <a:solidFill>
                  <a:srgbClr val="C4AE7D"/>
                </a:solidFill>
                <a:latin typeface="Canva Sans Bold"/>
              </a:rPr>
              <a:t>Indian Tier 1 - </a:t>
            </a:r>
          </a:p>
          <a:p>
            <a:pPr algn="ctr">
              <a:lnSpc>
                <a:spcPts val="3588"/>
              </a:lnSpc>
            </a:pPr>
            <a:r>
              <a:rPr lang="en-US" sz="2563" dirty="0">
                <a:solidFill>
                  <a:srgbClr val="C4AE7D"/>
                </a:solidFill>
                <a:latin typeface="Canva Sans Bold"/>
              </a:rPr>
              <a:t>Tier 2 City </a:t>
            </a:r>
          </a:p>
          <a:p>
            <a:pPr algn="ctr">
              <a:lnSpc>
                <a:spcPts val="3588"/>
              </a:lnSpc>
            </a:pPr>
            <a:r>
              <a:rPr lang="en-US" sz="2563" dirty="0">
                <a:solidFill>
                  <a:srgbClr val="C4AE7D"/>
                </a:solidFill>
                <a:latin typeface="Canva Sans Bold"/>
              </a:rPr>
              <a:t>Residents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239879" y="8675687"/>
            <a:ext cx="2083713" cy="104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044">
                <a:solidFill>
                  <a:srgbClr val="C4AE7D"/>
                </a:solidFill>
                <a:latin typeface="Canva Sans Bold"/>
              </a:rPr>
              <a:t>Working </a:t>
            </a:r>
          </a:p>
          <a:p>
            <a:pPr algn="ctr">
              <a:lnSpc>
                <a:spcPts val="4262"/>
              </a:lnSpc>
            </a:pPr>
            <a:r>
              <a:rPr lang="en-US" sz="3044">
                <a:solidFill>
                  <a:srgbClr val="C4AE7D"/>
                </a:solidFill>
                <a:latin typeface="Canva Sans Bold"/>
              </a:rPr>
              <a:t>Population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08838" y="-5198053"/>
            <a:ext cx="20460835" cy="204608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825545" y="102829"/>
            <a:ext cx="1234495" cy="9258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88657" y="4425944"/>
            <a:ext cx="7736889" cy="148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500">
                <a:solidFill>
                  <a:srgbClr val="FFB100"/>
                </a:solidFill>
                <a:latin typeface="Poppins"/>
              </a:rPr>
              <a:t>PRODUCT DEVELOPMENT</a:t>
            </a:r>
          </a:p>
        </p:txBody>
      </p:sp>
      <p:sp>
        <p:nvSpPr>
          <p:cNvPr id="5" name="AutoShape 5"/>
          <p:cNvSpPr/>
          <p:nvPr/>
        </p:nvSpPr>
        <p:spPr>
          <a:xfrm rot="-5393876">
            <a:off x="3205727" y="5203034"/>
            <a:ext cx="10695446" cy="0"/>
          </a:xfrm>
          <a:prstGeom prst="line">
            <a:avLst/>
          </a:prstGeom>
          <a:ln w="38100" cap="flat">
            <a:solidFill>
              <a:srgbClr val="000000">
                <a:alpha val="53725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7833" y="4378319"/>
            <a:ext cx="1481735" cy="16875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23263" y="355002"/>
            <a:ext cx="4101612" cy="403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2"/>
              </a:lnSpc>
            </a:pPr>
            <a:r>
              <a:rPr lang="en-US" sz="2661" spc="-85">
                <a:solidFill>
                  <a:srgbClr val="F5F5F5"/>
                </a:solidFill>
                <a:latin typeface="Poppins"/>
              </a:rPr>
              <a:t>1) Product development</a:t>
            </a:r>
          </a:p>
          <a:p>
            <a:pPr>
              <a:lnSpc>
                <a:spcPts val="3992"/>
              </a:lnSpc>
            </a:pPr>
            <a:r>
              <a:rPr lang="en-US" sz="2661" spc="-85">
                <a:solidFill>
                  <a:srgbClr val="F5F5F5"/>
                </a:solidFill>
                <a:latin typeface="Poppins"/>
              </a:rPr>
              <a:t>2) Business model</a:t>
            </a:r>
          </a:p>
          <a:p>
            <a:pPr>
              <a:lnSpc>
                <a:spcPts val="3992"/>
              </a:lnSpc>
            </a:pPr>
            <a:r>
              <a:rPr lang="en-US" sz="2661" spc="-85">
                <a:solidFill>
                  <a:srgbClr val="F5F5F5"/>
                </a:solidFill>
                <a:latin typeface="Poppins"/>
              </a:rPr>
              <a:t>3) Competitive Analysis</a:t>
            </a:r>
          </a:p>
          <a:p>
            <a:pPr>
              <a:lnSpc>
                <a:spcPts val="3992"/>
              </a:lnSpc>
            </a:pPr>
            <a:r>
              <a:rPr lang="en-US" sz="2661" spc="-85">
                <a:solidFill>
                  <a:srgbClr val="F5F5F5"/>
                </a:solidFill>
                <a:latin typeface="Poppins"/>
              </a:rPr>
              <a:t>4) Marketing  strategy</a:t>
            </a:r>
          </a:p>
          <a:p>
            <a:pPr>
              <a:lnSpc>
                <a:spcPts val="3992"/>
              </a:lnSpc>
            </a:pPr>
            <a:r>
              <a:rPr lang="en-US" sz="2661" spc="-85">
                <a:solidFill>
                  <a:srgbClr val="F5F5F5"/>
                </a:solidFill>
                <a:latin typeface="Poppins"/>
              </a:rPr>
              <a:t>5) Economic feasibility</a:t>
            </a:r>
          </a:p>
          <a:p>
            <a:pPr>
              <a:lnSpc>
                <a:spcPts val="3992"/>
              </a:lnSpc>
            </a:pPr>
            <a:r>
              <a:rPr lang="en-US" sz="2661" spc="-85">
                <a:solidFill>
                  <a:srgbClr val="F5F5F5"/>
                </a:solidFill>
                <a:latin typeface="Poppins"/>
              </a:rPr>
              <a:t>6) Pricing</a:t>
            </a:r>
          </a:p>
          <a:p>
            <a:pPr>
              <a:lnSpc>
                <a:spcPts val="3992"/>
              </a:lnSpc>
            </a:pPr>
            <a:r>
              <a:rPr lang="en-US" sz="2661" spc="-85">
                <a:solidFill>
                  <a:srgbClr val="F5F5F5"/>
                </a:solidFill>
                <a:latin typeface="Poppins"/>
              </a:rPr>
              <a:t>7) Risk Management</a:t>
            </a:r>
          </a:p>
          <a:p>
            <a:pPr>
              <a:lnSpc>
                <a:spcPts val="3992"/>
              </a:lnSpc>
            </a:pPr>
            <a:r>
              <a:rPr lang="en-US" sz="2661" spc="-85">
                <a:solidFill>
                  <a:srgbClr val="F5F5F5"/>
                </a:solidFill>
                <a:latin typeface="Poppins"/>
              </a:rPr>
              <a:t>8) Roadmap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0075" y="1588597"/>
            <a:ext cx="3594616" cy="99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B100"/>
                </a:solidFill>
                <a:latin typeface="Poppins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826" y="6149257"/>
            <a:ext cx="8969174" cy="397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5F5F5"/>
                </a:solidFill>
                <a:latin typeface="Canva Sans"/>
              </a:rPr>
              <a:t>Our vision for "twitter blue" includes the 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F5F5F5"/>
                </a:solidFill>
                <a:latin typeface="Canva Sans"/>
              </a:rPr>
              <a:t>following features:</a:t>
            </a:r>
          </a:p>
          <a:p>
            <a:pPr>
              <a:lnSpc>
                <a:spcPts val="3080"/>
              </a:lnSpc>
            </a:pPr>
            <a:endParaRPr lang="en-US" sz="2900">
              <a:solidFill>
                <a:srgbClr val="F5F5F5"/>
              </a:solidFill>
              <a:latin typeface="Canva Sans"/>
            </a:endParaRP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F5F5F5"/>
                </a:solidFill>
                <a:latin typeface="Canva Sans"/>
              </a:rPr>
              <a:t>1) Personalised optimized news channel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F5F5F5"/>
                </a:solidFill>
                <a:latin typeface="Canva Sans"/>
              </a:rPr>
              <a:t>2) Twitter Blue for Businesses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F5F5F5"/>
                </a:solidFill>
                <a:latin typeface="Canva Sans"/>
              </a:rPr>
              <a:t>3) Consult Twitter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F5F5F5"/>
                </a:solidFill>
                <a:latin typeface="Canva Sans"/>
              </a:rPr>
              <a:t>4) Improved subscription only features</a:t>
            </a:r>
          </a:p>
          <a:p>
            <a:pPr>
              <a:lnSpc>
                <a:spcPts val="4060"/>
              </a:lnSpc>
            </a:pPr>
            <a:endParaRPr lang="en-US" sz="2900">
              <a:solidFill>
                <a:srgbClr val="F5F5F5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15108" y="241287"/>
            <a:ext cx="7736889" cy="787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500">
                <a:solidFill>
                  <a:srgbClr val="FFB100"/>
                </a:solidFill>
                <a:latin typeface="Poppins"/>
              </a:rPr>
              <a:t>TWITTER NEWS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16020" y="1436197"/>
            <a:ext cx="952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8883480" y="1241120"/>
            <a:ext cx="9236081" cy="959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5F5F5"/>
                </a:solidFill>
                <a:latin typeface="Canva Sans"/>
              </a:rPr>
              <a:t>Given that twitter is a major source of current affairs, we propose to make twitter blue a platform where subscribers get quick access to legitimate current affairs.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5F5F5"/>
                </a:solidFill>
                <a:latin typeface="Canva Sans"/>
              </a:rPr>
              <a:t>The channel deployed will be a </a:t>
            </a:r>
            <a:r>
              <a:rPr lang="en-US" sz="2600">
                <a:solidFill>
                  <a:srgbClr val="F5F5F5"/>
                </a:solidFill>
                <a:latin typeface="Canva Sans Bold"/>
              </a:rPr>
              <a:t>short summary video</a:t>
            </a:r>
            <a:r>
              <a:rPr lang="en-US" sz="2600">
                <a:solidFill>
                  <a:srgbClr val="F5F5F5"/>
                </a:solidFill>
                <a:latin typeface="Canva Sans"/>
              </a:rPr>
              <a:t> followed by an option to read further or move ahead to the next headline. 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5F5F5"/>
                </a:solidFill>
                <a:latin typeface="Canva Sans"/>
              </a:rPr>
              <a:t>The feature will be paired with regulated </a:t>
            </a:r>
            <a:r>
              <a:rPr lang="en-US" sz="2600">
                <a:solidFill>
                  <a:srgbClr val="F5F5F5"/>
                </a:solidFill>
                <a:latin typeface="Canva Sans Bold"/>
              </a:rPr>
              <a:t>chatrooms</a:t>
            </a:r>
            <a:r>
              <a:rPr lang="en-US" sz="2600">
                <a:solidFill>
                  <a:srgbClr val="F5F5F5"/>
                </a:solidFill>
                <a:latin typeface="Canva Sans"/>
              </a:rPr>
              <a:t> to initiate interactions and discussions like twitter spaces.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5F5F5"/>
                </a:solidFill>
                <a:latin typeface="Canva Sans"/>
              </a:rPr>
              <a:t>"</a:t>
            </a:r>
            <a:r>
              <a:rPr lang="en-US" sz="2600">
                <a:solidFill>
                  <a:srgbClr val="F5F5F5"/>
                </a:solidFill>
                <a:latin typeface="Canva Sans Bold"/>
              </a:rPr>
              <a:t>Newsance</a:t>
            </a:r>
            <a:r>
              <a:rPr lang="en-US" sz="2600">
                <a:solidFill>
                  <a:srgbClr val="F5F5F5"/>
                </a:solidFill>
                <a:latin typeface="Canva Sans"/>
              </a:rPr>
              <a:t>" - a bot allowing people to create and share related memes, GIFS and stickers.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5F5F5"/>
                </a:solidFill>
                <a:latin typeface="Canva Sans Bold"/>
              </a:rPr>
              <a:t>"TwitterTatter"</a:t>
            </a:r>
            <a:r>
              <a:rPr lang="en-US" sz="2600">
                <a:solidFill>
                  <a:srgbClr val="F5F5F5"/>
                </a:solidFill>
                <a:latin typeface="Canva Sans"/>
              </a:rPr>
              <a:t> is a weekly podcast which is a fun and interactive way to summarize the major affairs of the week in a casual setting.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5F5F5"/>
                </a:solidFill>
                <a:latin typeface="Canva Sans"/>
              </a:rPr>
              <a:t>Weekend theme-based crosswords and puzzles to keep audience engaged. </a:t>
            </a:r>
          </a:p>
          <a:p>
            <a:pPr marL="561344" lvl="1" indent="-280672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5F5F5"/>
                </a:solidFill>
                <a:latin typeface="Canva Sans"/>
              </a:rPr>
              <a:t>Segregating news into smaller subsections to make the process of finding relevent news much easier and efficient.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5F5F5"/>
                </a:solidFill>
                <a:latin typeface="Canva Sans"/>
              </a:rPr>
              <a:t> 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5F5F5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959861" y="-9201717"/>
            <a:ext cx="20460835" cy="204608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483533" y="0"/>
            <a:ext cx="1384988" cy="14620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7128" y="152721"/>
            <a:ext cx="819711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B100"/>
                </a:solidFill>
                <a:latin typeface="Poppins"/>
              </a:rPr>
              <a:t>FEATURE VALUE: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2171700"/>
            <a:ext cx="952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751309" y="3752850"/>
            <a:ext cx="952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139238" y="2171700"/>
            <a:ext cx="952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0" y="1163374"/>
            <a:ext cx="7951638" cy="939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Based on our user demographics a large chunk of twitter users browse current affairs on the platform hence enhancing the overall experience on twitter blue will serve as a great value for the users on subscription.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An interactive chatroom will provide for a space for meaningful discussions.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A basic introduction video will provide textual and visual context to current affairs in a quick and effective manner.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The newsance section provides the user a fun way to interact with people and stay updated.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Only verified news will be shown by partnering with leading current affairs suppliers, which prevents the spread of fake and irrelevant news.</a:t>
            </a:r>
          </a:p>
          <a:p>
            <a:pPr marL="531006" lvl="1" indent="-265503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Canva Sans"/>
              </a:rPr>
              <a:t>With the rise in audio listeners, podcasts will be an effective medium to gain traction from them.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Weekly crosswords and puzzles are a fun way to engage audience.</a:t>
            </a:r>
          </a:p>
          <a:p>
            <a:pPr>
              <a:lnSpc>
                <a:spcPts val="3581"/>
              </a:lnSpc>
            </a:pPr>
            <a:endParaRPr lang="en-US" sz="2557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04239" y="380987"/>
            <a:ext cx="10423817" cy="64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>
                <a:solidFill>
                  <a:srgbClr val="FFB100"/>
                </a:solidFill>
                <a:latin typeface="Poppins"/>
              </a:rPr>
              <a:t>TWITTER BLUE FOR BUSINESSES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98039" y="1448640"/>
            <a:ext cx="9443105" cy="893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1"/>
              </a:lnSpc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We propose the sectioning of the platform for businesses and for consumers. This feature is an e-commerce feature that will allow businesses to set up online stores on Twitter, and will enable users to browse, shop and purchase products directly on the platform. Partnering with e-commerce giants in India like Flipkart and Myntra in the setting up of the platform in return for monetary benefits and PR is a great strategy for the quick rolling out of the platform.</a:t>
            </a:r>
          </a:p>
          <a:p>
            <a:pPr>
              <a:lnSpc>
                <a:spcPts val="3581"/>
              </a:lnSpc>
            </a:pPr>
            <a:endParaRPr lang="en-US" sz="2557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581"/>
              </a:lnSpc>
            </a:pPr>
            <a:r>
              <a:rPr lang="en-US" sz="2557">
                <a:solidFill>
                  <a:srgbClr val="FFB100"/>
                </a:solidFill>
                <a:latin typeface="Canva Sans"/>
              </a:rPr>
              <a:t>Key features - 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Blue Verification tick on Twitter giving the company legitamacy.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Better Reach to Targeted Audience through Ads 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Permissions for Web Scrapping API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 u="sng">
                <a:solidFill>
                  <a:srgbClr val="FFFFFF"/>
                </a:solidFill>
                <a:latin typeface="Canva Sans Bold"/>
              </a:rPr>
              <a:t>Twitter Galleria</a:t>
            </a:r>
            <a:r>
              <a:rPr lang="en-US" sz="2557">
                <a:solidFill>
                  <a:srgbClr val="FFFFFF"/>
                </a:solidFill>
                <a:latin typeface="Canva Sans"/>
              </a:rPr>
              <a:t> for small internet based business owners selling local handicraft.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>
                <a:solidFill>
                  <a:srgbClr val="FFFFFF"/>
                </a:solidFill>
                <a:latin typeface="Canva Sans"/>
              </a:rPr>
              <a:t>Free ad-space for the businesses and an exposure to the exisiting 450 million monthly active users.</a:t>
            </a:r>
          </a:p>
          <a:p>
            <a:pPr>
              <a:lnSpc>
                <a:spcPts val="3581"/>
              </a:lnSpc>
            </a:pPr>
            <a:endParaRPr lang="en-US" sz="2557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12" name="AutoShape 12"/>
          <p:cNvSpPr/>
          <p:nvPr/>
        </p:nvSpPr>
        <p:spPr>
          <a:xfrm rot="-5393876">
            <a:off x="2951409" y="5187330"/>
            <a:ext cx="10695446" cy="0"/>
          </a:xfrm>
          <a:prstGeom prst="line">
            <a:avLst/>
          </a:prstGeom>
          <a:ln w="38100" cap="flat">
            <a:solidFill>
              <a:srgbClr val="000000">
                <a:alpha val="53725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03775" y="-2513683"/>
            <a:ext cx="20460835" cy="204608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806583"/>
            <a:ext cx="9150871" cy="580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 dirty="0">
                <a:solidFill>
                  <a:srgbClr val="FFFFFF"/>
                </a:solidFill>
                <a:latin typeface="Canva Sans"/>
              </a:rPr>
              <a:t>Businesses will go through an verification process to ensure the </a:t>
            </a:r>
            <a:r>
              <a:rPr lang="en-US" sz="2557" dirty="0" err="1">
                <a:solidFill>
                  <a:srgbClr val="FFFFFF"/>
                </a:solidFill>
                <a:latin typeface="Canva Sans"/>
              </a:rPr>
              <a:t>legitamacy</a:t>
            </a:r>
            <a:r>
              <a:rPr lang="en-US" sz="2557" dirty="0">
                <a:solidFill>
                  <a:srgbClr val="FFFFFF"/>
                </a:solidFill>
                <a:latin typeface="Canva Sans"/>
              </a:rPr>
              <a:t> of the products sold. This will reduce skepticism within buyers and prevent scams.</a:t>
            </a:r>
          </a:p>
          <a:p>
            <a:pPr marL="552245" lvl="1" indent="-276123">
              <a:lnSpc>
                <a:spcPts val="3581"/>
              </a:lnSpc>
              <a:buFont typeface="Arial"/>
              <a:buChar char="•"/>
            </a:pPr>
            <a:r>
              <a:rPr lang="en-US" sz="2557" dirty="0">
                <a:solidFill>
                  <a:srgbClr val="FFFFFF"/>
                </a:solidFill>
                <a:latin typeface="Canva Sans"/>
              </a:rPr>
              <a:t>According to a </a:t>
            </a:r>
            <a:r>
              <a:rPr lang="en-US" sz="2557" dirty="0">
                <a:solidFill>
                  <a:srgbClr val="FFFFFF"/>
                </a:solidFill>
                <a:latin typeface="Canva Sans Bold"/>
              </a:rPr>
              <a:t>survey released by RedShift Research and GoDaddy</a:t>
            </a:r>
            <a:r>
              <a:rPr lang="en-US" sz="2557" dirty="0">
                <a:solidFill>
                  <a:srgbClr val="FFFFFF"/>
                </a:solidFill>
                <a:latin typeface="Canva Sans"/>
              </a:rPr>
              <a:t>, as many as </a:t>
            </a:r>
            <a:r>
              <a:rPr lang="en-US" sz="2557" dirty="0">
                <a:solidFill>
                  <a:srgbClr val="FFFFFF"/>
                </a:solidFill>
                <a:latin typeface="Canva Sans Bold"/>
              </a:rPr>
              <a:t>63 percent of India’s small businesses don’t have their own website</a:t>
            </a:r>
            <a:r>
              <a:rPr lang="en-US" sz="2557" dirty="0">
                <a:solidFill>
                  <a:srgbClr val="FFFFFF"/>
                </a:solidFill>
                <a:latin typeface="Canva Sans"/>
              </a:rPr>
              <a:t>, with </a:t>
            </a:r>
            <a:r>
              <a:rPr lang="en-US" sz="2557" dirty="0">
                <a:solidFill>
                  <a:srgbClr val="FFFFFF"/>
                </a:solidFill>
                <a:latin typeface="Canva Sans Bold"/>
              </a:rPr>
              <a:t>40 percent stating that their company is just too small to warrant a website</a:t>
            </a:r>
            <a:r>
              <a:rPr lang="en-US" sz="2557" dirty="0">
                <a:solidFill>
                  <a:srgbClr val="FFFFFF"/>
                </a:solidFill>
                <a:latin typeface="Canva Sans"/>
              </a:rPr>
              <a:t>. Twitter Galleria, a part of the platform specifically dedicated for them provides them platform (in form of an online website) for their business along with legitimacy in form of verification.</a:t>
            </a:r>
          </a:p>
          <a:p>
            <a:pPr>
              <a:lnSpc>
                <a:spcPts val="3581"/>
              </a:lnSpc>
            </a:pPr>
            <a:endParaRPr lang="en-US" sz="2557" dirty="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581"/>
              </a:lnSpc>
            </a:pPr>
            <a:endParaRPr lang="en-US" sz="2557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97493" y="283850"/>
            <a:ext cx="10423817" cy="64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>
                <a:solidFill>
                  <a:srgbClr val="FFB100"/>
                </a:solidFill>
                <a:latin typeface="Poppins"/>
              </a:rPr>
              <a:t>CONSULT TWITTER: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59243" y="38100"/>
            <a:ext cx="1028700" cy="110111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75924" y="531507"/>
            <a:ext cx="8562937" cy="502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India’s clients have been  recovering quickly after long COVID. With their ambitions built on new markets, new information and new products, a market for consultancy has been created. Consultancy revenues got a double-digit rebound in almost all sectors, with the overall market growing by 15.2% post -pandemic.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58870" y="5765480"/>
            <a:ext cx="952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086850" y="5196479"/>
            <a:ext cx="4619394" cy="76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8"/>
              </a:lnSpc>
              <a:spcBef>
                <a:spcPct val="0"/>
              </a:spcBef>
            </a:pPr>
            <a:r>
              <a:rPr lang="en-US" sz="4306">
                <a:solidFill>
                  <a:srgbClr val="FFB100"/>
                </a:solidFill>
                <a:latin typeface="Poppins Medium"/>
              </a:rPr>
              <a:t>For Businesses</a:t>
            </a:r>
          </a:p>
        </p:txBody>
      </p:sp>
      <p:sp>
        <p:nvSpPr>
          <p:cNvPr id="9" name="AutoShape 9"/>
          <p:cNvSpPr/>
          <p:nvPr/>
        </p:nvSpPr>
        <p:spPr>
          <a:xfrm rot="5385878">
            <a:off x="11106878" y="7723915"/>
            <a:ext cx="4884071" cy="0"/>
          </a:xfrm>
          <a:prstGeom prst="line">
            <a:avLst/>
          </a:prstGeom>
          <a:ln w="57150" cap="flat">
            <a:solidFill>
              <a:srgbClr val="2D90E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t="812" b="2080"/>
          <a:stretch>
            <a:fillRect/>
          </a:stretch>
        </p:blipFill>
        <p:spPr>
          <a:xfrm>
            <a:off x="298710" y="5784530"/>
            <a:ext cx="8702415" cy="450247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6877" y="-47625"/>
            <a:ext cx="819711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B100"/>
                </a:solidFill>
                <a:latin typeface="Poppins"/>
              </a:rPr>
              <a:t>FEATURE VALUE: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75924" y="4147679"/>
            <a:ext cx="8562937" cy="44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Thus we present to you "CONSULT TWITTER"!!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82300" y="5196479"/>
            <a:ext cx="4192636" cy="73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8"/>
              </a:lnSpc>
              <a:spcBef>
                <a:spcPct val="0"/>
              </a:spcBef>
            </a:pPr>
            <a:r>
              <a:rPr lang="en-US" sz="4306" dirty="0">
                <a:solidFill>
                  <a:srgbClr val="FFB100"/>
                </a:solidFill>
                <a:latin typeface="Poppins Medium"/>
              </a:rPr>
              <a:t>For Consumers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9083" y="6098120"/>
            <a:ext cx="4269831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</a:rPr>
              <a:t>In this model a </a:t>
            </a:r>
            <a:r>
              <a:rPr lang="en-US" sz="2300" dirty="0">
                <a:solidFill>
                  <a:srgbClr val="FFFFFF"/>
                </a:solidFill>
                <a:latin typeface="Canva Sans Italics"/>
              </a:rPr>
              <a:t>B2B</a:t>
            </a:r>
            <a:r>
              <a:rPr lang="en-US" sz="2300" dirty="0">
                <a:solidFill>
                  <a:srgbClr val="FFFFFF"/>
                </a:solidFill>
                <a:latin typeface="Canva Sans"/>
              </a:rPr>
              <a:t> service will be provided to "twitter blue for business" registered companies for a premium from </a:t>
            </a:r>
            <a:r>
              <a:rPr lang="en-US" sz="2300" dirty="0" err="1">
                <a:solidFill>
                  <a:srgbClr val="FFFFFF"/>
                </a:solidFill>
                <a:latin typeface="Canva Sans"/>
              </a:rPr>
              <a:t>reputated</a:t>
            </a:r>
            <a:r>
              <a:rPr lang="en-US" sz="2300" dirty="0">
                <a:solidFill>
                  <a:srgbClr val="FFFFFF"/>
                </a:solidFill>
                <a:latin typeface="Canva Sans"/>
              </a:rPr>
              <a:t> consultancy firms. This is a </a:t>
            </a:r>
            <a:r>
              <a:rPr lang="en-US" sz="2300" dirty="0" err="1">
                <a:solidFill>
                  <a:srgbClr val="FFFFFF"/>
                </a:solidFill>
                <a:latin typeface="Canva Sans"/>
              </a:rPr>
              <a:t>inititative</a:t>
            </a:r>
            <a:r>
              <a:rPr lang="en-US" sz="2300" dirty="0">
                <a:solidFill>
                  <a:srgbClr val="FFFFFF"/>
                </a:solidFill>
                <a:latin typeface="Canva Sans"/>
              </a:rPr>
              <a:t> to attract businesses to join twitter blue.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83456" y="6098120"/>
            <a:ext cx="4259732" cy="398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FFFFF"/>
                </a:solidFill>
                <a:latin typeface="Canva Sans"/>
              </a:rPr>
              <a:t>With </a:t>
            </a:r>
            <a:r>
              <a:rPr lang="en-US" sz="2300" dirty="0">
                <a:solidFill>
                  <a:srgbClr val="FFFFFF"/>
                </a:solidFill>
                <a:latin typeface="Canva Sans Italics"/>
              </a:rPr>
              <a:t>B2C </a:t>
            </a:r>
            <a:r>
              <a:rPr lang="en-US" sz="2300" dirty="0">
                <a:solidFill>
                  <a:srgbClr val="FFFFFF"/>
                </a:solidFill>
                <a:latin typeface="Canva Sans"/>
              </a:rPr>
              <a:t>style of service, the consumer will get the freedom to choose from a wide choice of verified consultants where twitter blue will act as a middle man. The verified consultants will be generated from company partnerships and twitter blue registered consultancy firms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13999" y="4634082"/>
            <a:ext cx="819711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0"/>
              </a:lnSpc>
              <a:spcBef>
                <a:spcPct val="0"/>
              </a:spcBef>
            </a:pPr>
            <a:r>
              <a:rPr lang="en-US" sz="4300">
                <a:solidFill>
                  <a:srgbClr val="FFB100"/>
                </a:solidFill>
                <a:latin typeface="Poppins"/>
              </a:rPr>
              <a:t>IMPLEMENTATION:</a:t>
            </a:r>
          </a:p>
        </p:txBody>
      </p:sp>
      <p:sp>
        <p:nvSpPr>
          <p:cNvPr id="17" name="AutoShape 17"/>
          <p:cNvSpPr/>
          <p:nvPr/>
        </p:nvSpPr>
        <p:spPr>
          <a:xfrm rot="-5393876">
            <a:off x="3831723" y="5124450"/>
            <a:ext cx="10695446" cy="0"/>
          </a:xfrm>
          <a:prstGeom prst="line">
            <a:avLst/>
          </a:prstGeom>
          <a:ln w="38100" cap="flat">
            <a:solidFill>
              <a:srgbClr val="000000">
                <a:alpha val="53725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346938" y="-5245678"/>
            <a:ext cx="20460835" cy="204608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09637" y="808264"/>
            <a:ext cx="9105900" cy="998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 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This feature will provide a platform to professionals in various consulting sectors to </a:t>
            </a:r>
            <a:r>
              <a:rPr lang="en-US" sz="2700" dirty="0" err="1">
                <a:solidFill>
                  <a:srgbClr val="FFFFFF"/>
                </a:solidFill>
                <a:latin typeface="Canva Sans"/>
              </a:rPr>
              <a:t>commercialise</a:t>
            </a:r>
            <a:r>
              <a:rPr lang="en-US" sz="2700" dirty="0">
                <a:solidFill>
                  <a:srgbClr val="FFFFFF"/>
                </a:solidFill>
                <a:latin typeface="Canva Sans"/>
              </a:rPr>
              <a:t> their expertise via Twitter. 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Users subscribed to Twitter Blue will get access to services from </a:t>
            </a:r>
            <a:r>
              <a:rPr lang="en-US" sz="2700" dirty="0">
                <a:solidFill>
                  <a:srgbClr val="FFFFFF"/>
                </a:solidFill>
                <a:latin typeface="Canva Sans Bold"/>
              </a:rPr>
              <a:t>certified consultants at cheaper rates</a:t>
            </a:r>
            <a:r>
              <a:rPr lang="en-US" sz="2700" dirty="0">
                <a:solidFill>
                  <a:srgbClr val="FFFFFF"/>
                </a:solidFill>
                <a:latin typeface="Canva Sans"/>
              </a:rPr>
              <a:t> through partnerships with leading firms like </a:t>
            </a:r>
            <a:r>
              <a:rPr lang="en-US" sz="2700" dirty="0" err="1">
                <a:solidFill>
                  <a:srgbClr val="FFFFFF"/>
                </a:solidFill>
                <a:latin typeface="Canva Sans"/>
              </a:rPr>
              <a:t>upstock</a:t>
            </a:r>
            <a:r>
              <a:rPr lang="en-US" sz="2700" dirty="0">
                <a:solidFill>
                  <a:srgbClr val="FFFFFF"/>
                </a:solidFill>
                <a:latin typeface="Canva Sans"/>
              </a:rPr>
              <a:t> and </a:t>
            </a:r>
            <a:r>
              <a:rPr lang="en-US" sz="2700" dirty="0" err="1">
                <a:solidFill>
                  <a:srgbClr val="FFFFFF"/>
                </a:solidFill>
                <a:latin typeface="Canva Sans"/>
              </a:rPr>
              <a:t>mckinsey</a:t>
            </a:r>
            <a:r>
              <a:rPr lang="en-US" sz="2700" dirty="0">
                <a:solidFill>
                  <a:srgbClr val="FFFFFF"/>
                </a:solidFill>
                <a:latin typeface="Canva Sans"/>
              </a:rPr>
              <a:t>.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In order to advertise their expertise, the consultants can post relevant tweets and demo tutorial videos which can be accessed by the Twitter blue users making their choosing process easier.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Twitter drives a </a:t>
            </a:r>
            <a:r>
              <a:rPr lang="en-US" sz="2700" dirty="0">
                <a:solidFill>
                  <a:srgbClr val="FFFFFF"/>
                </a:solidFill>
                <a:latin typeface="Canva Sans Bold"/>
              </a:rPr>
              <a:t>40% greater ROI</a:t>
            </a:r>
            <a:r>
              <a:rPr lang="en-US" sz="2700" dirty="0">
                <a:solidFill>
                  <a:srgbClr val="FFFFFF"/>
                </a:solidFill>
                <a:latin typeface="Canva Sans"/>
              </a:rPr>
              <a:t> than other social channels, making it a </a:t>
            </a:r>
            <a:r>
              <a:rPr lang="en-US" sz="2700" dirty="0" err="1">
                <a:solidFill>
                  <a:srgbClr val="FFFFFF"/>
                </a:solidFill>
                <a:latin typeface="Canva Sans"/>
              </a:rPr>
              <a:t>favourable</a:t>
            </a:r>
            <a:r>
              <a:rPr lang="en-US" sz="2700" dirty="0">
                <a:solidFill>
                  <a:srgbClr val="FFFFFF"/>
                </a:solidFill>
                <a:latin typeface="Canva Sans"/>
              </a:rPr>
              <a:t> choice for the consultants looking for partnership with Twitter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The service will spread across all domains of consultancy and not limit itself to financial consulting.</a:t>
            </a:r>
          </a:p>
          <a:p>
            <a:pPr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780"/>
              </a:lnSpc>
            </a:pPr>
            <a:endParaRPr lang="en-US" sz="2700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4755" y="295275"/>
            <a:ext cx="8197116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B100"/>
                </a:solidFill>
                <a:latin typeface="Poppins"/>
              </a:rPr>
              <a:t>FEATURE VALUE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8100"/>
            <a:ext cx="9409339" cy="179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>
                <a:solidFill>
                  <a:srgbClr val="FFB100"/>
                </a:solidFill>
                <a:latin typeface="Poppins"/>
              </a:rPr>
              <a:t>IMPROVED SUBSCRIPTION </a:t>
            </a:r>
          </a:p>
          <a:p>
            <a:pPr>
              <a:lnSpc>
                <a:spcPts val="4500"/>
              </a:lnSpc>
            </a:pPr>
            <a:r>
              <a:rPr lang="en-US" sz="4500">
                <a:solidFill>
                  <a:srgbClr val="FFB100"/>
                </a:solidFill>
                <a:latin typeface="Poppins"/>
              </a:rPr>
              <a:t>FEATURES:</a:t>
            </a:r>
          </a:p>
          <a:p>
            <a:pPr>
              <a:lnSpc>
                <a:spcPts val="4500"/>
              </a:lnSpc>
            </a:pPr>
            <a:endParaRPr lang="en-US" sz="4500">
              <a:solidFill>
                <a:srgbClr val="FFB100"/>
              </a:solidFill>
              <a:latin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63050" y="1046389"/>
            <a:ext cx="9124950" cy="951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A dislike button for tweets will be provided. 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Users can create a thread of replies on tweets.                       (Inspired by reddit)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While reporting a tweet, customer can write the reason as well in the report. 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Disappearing messages feature will be provided in which messages will vanish 24 hours after being sent.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A toggle will be given to turn flags on/off.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Users can follow more than 5,000 accounts.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Users will be able to pin replies on their threads.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Ads will be removed for the customers.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Users can sort the explore page based on filters such as most retweeted, most liked, most disliked, etc.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History of tweets viewed in 24 hours will be made accessible.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Unlimited time and participants will be given for audio chatroom. 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endParaRPr lang="en-US" sz="2700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8" name="AutoShape 8"/>
          <p:cNvSpPr/>
          <p:nvPr/>
        </p:nvSpPr>
        <p:spPr>
          <a:xfrm rot="-5393876">
            <a:off x="3577115" y="5193161"/>
            <a:ext cx="10695446" cy="0"/>
          </a:xfrm>
          <a:prstGeom prst="line">
            <a:avLst/>
          </a:prstGeom>
          <a:ln w="38100" cap="flat">
            <a:solidFill>
              <a:srgbClr val="000000">
                <a:alpha val="53725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D36E5D68-C53F-C603-6DEA-C15A8350C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8135600" cy="10228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-144350" y="-103560"/>
            <a:ext cx="19488107" cy="109620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33530" y="3220296"/>
            <a:ext cx="6343716" cy="22044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299590">
            <a:off x="4285341" y="2601278"/>
            <a:ext cx="2096426" cy="6341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8268" r="8268"/>
          <a:stretch>
            <a:fillRect/>
          </a:stretch>
        </p:blipFill>
        <p:spPr>
          <a:xfrm>
            <a:off x="230393" y="2273490"/>
            <a:ext cx="4020040" cy="28700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96218" y="-3243"/>
            <a:ext cx="10874812" cy="124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dirty="0">
                <a:solidFill>
                  <a:srgbClr val="FFB100"/>
                </a:solidFill>
                <a:latin typeface="Canva Sans" panose="020B0604020202020204" charset="0"/>
              </a:rPr>
              <a:t>COMPETITIVE</a:t>
            </a:r>
            <a:r>
              <a:rPr lang="en-US" sz="7300" dirty="0">
                <a:solidFill>
                  <a:srgbClr val="FFB100"/>
                </a:solidFill>
                <a:latin typeface="Canva Sans"/>
              </a:rPr>
              <a:t>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8670" y="1335325"/>
            <a:ext cx="6525344" cy="70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>
                <a:solidFill>
                  <a:srgbClr val="FFFFFF"/>
                </a:solidFill>
                <a:latin typeface="Poppins Bold"/>
              </a:rPr>
              <a:t>MAJOR COMPETITORS 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1554" y="2726401"/>
            <a:ext cx="2358974" cy="119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8"/>
              </a:lnSpc>
            </a:pPr>
            <a:r>
              <a:rPr lang="en-US" sz="5585" dirty="0">
                <a:solidFill>
                  <a:srgbClr val="FF3131"/>
                </a:solidFill>
                <a:latin typeface="Barlow Condensed Bold Bold Italics"/>
              </a:rPr>
              <a:t>AMAZON </a:t>
            </a:r>
          </a:p>
          <a:p>
            <a:pPr algn="ctr">
              <a:lnSpc>
                <a:spcPts val="4468"/>
              </a:lnSpc>
            </a:pPr>
            <a:r>
              <a:rPr lang="en-US" sz="5585" dirty="0">
                <a:solidFill>
                  <a:srgbClr val="FF3131"/>
                </a:solidFill>
                <a:latin typeface="Barlow Condensed Bold Bold Italics"/>
              </a:rPr>
              <a:t>PRIME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7878" y="2022956"/>
            <a:ext cx="2699740" cy="119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8"/>
              </a:lnSpc>
            </a:pPr>
            <a:r>
              <a:rPr lang="en-US" sz="5585" dirty="0">
                <a:solidFill>
                  <a:srgbClr val="FFB100"/>
                </a:solidFill>
                <a:latin typeface="Barlow Condensed Bold Bold Italics"/>
              </a:rPr>
              <a:t>REDDIT</a:t>
            </a:r>
          </a:p>
          <a:p>
            <a:pPr algn="ctr">
              <a:lnSpc>
                <a:spcPts val="4468"/>
              </a:lnSpc>
            </a:pPr>
            <a:r>
              <a:rPr lang="en-US" sz="5585" dirty="0">
                <a:solidFill>
                  <a:srgbClr val="FFB100"/>
                </a:solidFill>
                <a:latin typeface="Barlow Condensed Bold Bold Italics"/>
              </a:rPr>
              <a:t>PREMIUM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91645" y="3576085"/>
            <a:ext cx="3103799" cy="63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8"/>
              </a:lnSpc>
            </a:pPr>
            <a:r>
              <a:rPr lang="en-US" sz="5585" dirty="0">
                <a:solidFill>
                  <a:srgbClr val="216AD8"/>
                </a:solidFill>
                <a:latin typeface="Barlow Condensed Bold Bold Italics"/>
              </a:rPr>
              <a:t>INSTAGRAM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3072" y="2273490"/>
            <a:ext cx="2174683" cy="36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</a:pPr>
            <a:r>
              <a:rPr lang="en-US" sz="2034" dirty="0">
                <a:solidFill>
                  <a:srgbClr val="004AAD"/>
                </a:solidFill>
                <a:latin typeface="Poppins Bold"/>
              </a:rPr>
              <a:t>Services Offered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349" y="2709049"/>
            <a:ext cx="4106085" cy="233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 dirty="0">
                <a:solidFill>
                  <a:srgbClr val="000000"/>
                </a:solidFill>
                <a:latin typeface="Canva Sans"/>
              </a:rPr>
              <a:t>A top-notch OTT platform for content streaming.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 dirty="0">
                <a:solidFill>
                  <a:srgbClr val="000000"/>
                </a:solidFill>
                <a:latin typeface="Canva Sans"/>
              </a:rPr>
              <a:t>Additional features in their e-commerce business in form of free quick deliveries and exclusive products.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 dirty="0">
                <a:solidFill>
                  <a:srgbClr val="000000"/>
                </a:solidFill>
                <a:latin typeface="Canva Sans"/>
              </a:rPr>
              <a:t>Ad-free seamless music streaming service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966635">
            <a:off x="4322805" y="5580052"/>
            <a:ext cx="2316216" cy="7006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8268" r="8268"/>
          <a:stretch>
            <a:fillRect/>
          </a:stretch>
        </p:blipFill>
        <p:spPr>
          <a:xfrm>
            <a:off x="233025" y="5367588"/>
            <a:ext cx="4142990" cy="297631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61975" y="5367588"/>
            <a:ext cx="2396413" cy="37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6"/>
              </a:lnSpc>
            </a:pPr>
            <a:r>
              <a:rPr lang="en-US" sz="2097">
                <a:solidFill>
                  <a:srgbClr val="004AAD"/>
                </a:solidFill>
                <a:latin typeface="Poppins Bold"/>
              </a:rPr>
              <a:t>Twitter Blue's USP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349" y="5713734"/>
            <a:ext cx="4231666" cy="241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536" lvl="1" indent="-190268">
              <a:lnSpc>
                <a:spcPts val="2467"/>
              </a:lnSpc>
              <a:buFont typeface="Arial"/>
              <a:buChar char="•"/>
            </a:pPr>
            <a:r>
              <a:rPr lang="en-US" sz="1762" dirty="0">
                <a:solidFill>
                  <a:srgbClr val="000000"/>
                </a:solidFill>
                <a:latin typeface="Canva Sans"/>
              </a:rPr>
              <a:t>Inclusion of businesses within the platform as compared to the B2C service platform of Amazon Prime.</a:t>
            </a:r>
          </a:p>
          <a:p>
            <a:pPr marL="380536" lvl="1" indent="-190268">
              <a:lnSpc>
                <a:spcPts val="2467"/>
              </a:lnSpc>
              <a:buFont typeface="Arial"/>
              <a:buChar char="•"/>
            </a:pPr>
            <a:r>
              <a:rPr lang="en-US" sz="1762" dirty="0">
                <a:solidFill>
                  <a:srgbClr val="000000"/>
                </a:solidFill>
                <a:latin typeface="Canva Sans"/>
              </a:rPr>
              <a:t>Exclusive </a:t>
            </a:r>
            <a:r>
              <a:rPr lang="en-US" sz="1762" dirty="0" err="1">
                <a:solidFill>
                  <a:srgbClr val="000000"/>
                </a:solidFill>
                <a:latin typeface="Canva Sans"/>
              </a:rPr>
              <a:t>Personalisation</a:t>
            </a:r>
            <a:r>
              <a:rPr lang="en-US" sz="1762" dirty="0">
                <a:solidFill>
                  <a:srgbClr val="000000"/>
                </a:solidFill>
                <a:latin typeface="Canva Sans"/>
              </a:rPr>
              <a:t> features.</a:t>
            </a:r>
          </a:p>
          <a:p>
            <a:pPr marL="380536" lvl="1" indent="-190268">
              <a:lnSpc>
                <a:spcPts val="2467"/>
              </a:lnSpc>
              <a:buFont typeface="Arial"/>
              <a:buChar char="•"/>
            </a:pPr>
            <a:r>
              <a:rPr lang="en-US" sz="1762" dirty="0">
                <a:solidFill>
                  <a:srgbClr val="000000"/>
                </a:solidFill>
                <a:latin typeface="Canva Sans"/>
              </a:rPr>
              <a:t>Providing a platform for small scale businesses to thrive with added aid in form of consultancy.</a:t>
            </a:r>
          </a:p>
          <a:p>
            <a:pPr marL="380536" lvl="1" indent="-190268">
              <a:lnSpc>
                <a:spcPts val="2467"/>
              </a:lnSpc>
              <a:buFont typeface="Arial"/>
              <a:buChar char="•"/>
            </a:pPr>
            <a:r>
              <a:rPr lang="en-US" sz="1762" dirty="0">
                <a:solidFill>
                  <a:srgbClr val="000000"/>
                </a:solidFill>
                <a:latin typeface="Canva Sans"/>
              </a:rPr>
              <a:t>B2C consulting market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660989">
            <a:off x="6967079" y="5952259"/>
            <a:ext cx="2075659" cy="62788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 l="8268" r="8268"/>
          <a:stretch>
            <a:fillRect/>
          </a:stretch>
        </p:blipFill>
        <p:spPr>
          <a:xfrm>
            <a:off x="4872434" y="7156450"/>
            <a:ext cx="4142990" cy="29400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8268" r="8268"/>
          <a:stretch>
            <a:fillRect/>
          </a:stretch>
        </p:blipFill>
        <p:spPr>
          <a:xfrm>
            <a:off x="9677748" y="7147026"/>
            <a:ext cx="4142990" cy="294947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194801">
            <a:off x="9379608" y="5943870"/>
            <a:ext cx="2012690" cy="60883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 l="9783" r="9783"/>
          <a:stretch>
            <a:fillRect/>
          </a:stretch>
        </p:blipFill>
        <p:spPr>
          <a:xfrm>
            <a:off x="14058721" y="1507619"/>
            <a:ext cx="4142990" cy="301387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rcRect l="18996" r="18996" b="5278"/>
          <a:stretch>
            <a:fillRect/>
          </a:stretch>
        </p:blipFill>
        <p:spPr>
          <a:xfrm>
            <a:off x="14058721" y="4656939"/>
            <a:ext cx="4142990" cy="361076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088814">
            <a:off x="12137218" y="2556408"/>
            <a:ext cx="2012690" cy="60883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04421">
            <a:off x="12149978" y="5625960"/>
            <a:ext cx="2012690" cy="608839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830225" y="7156450"/>
            <a:ext cx="2174683" cy="36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</a:pPr>
            <a:r>
              <a:rPr lang="en-US" sz="2034" dirty="0">
                <a:solidFill>
                  <a:srgbClr val="004AAD"/>
                </a:solidFill>
                <a:latin typeface="Poppins Bold"/>
              </a:rPr>
              <a:t>Services Offered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42875" y="1465131"/>
            <a:ext cx="2174683" cy="36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</a:pPr>
            <a:r>
              <a:rPr lang="en-US" sz="2034">
                <a:solidFill>
                  <a:srgbClr val="004AAD"/>
                </a:solidFill>
                <a:latin typeface="Poppins Bold"/>
              </a:rPr>
              <a:t>Services Offered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72750" y="7147025"/>
            <a:ext cx="2396413" cy="37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6"/>
              </a:lnSpc>
            </a:pPr>
            <a:r>
              <a:rPr lang="en-US" sz="2097">
                <a:solidFill>
                  <a:srgbClr val="004AAD"/>
                </a:solidFill>
                <a:latin typeface="Poppins Bold"/>
              </a:rPr>
              <a:t>Twitter Blue's USP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932010" y="4599789"/>
            <a:ext cx="2396413" cy="37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6"/>
              </a:lnSpc>
            </a:pPr>
            <a:r>
              <a:rPr lang="en-US" sz="2097">
                <a:solidFill>
                  <a:srgbClr val="004AAD"/>
                </a:solidFill>
                <a:latin typeface="Poppins Bold"/>
              </a:rPr>
              <a:t>Twitter Blue's USP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781699" y="7712247"/>
            <a:ext cx="4233726" cy="203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Exclusive access to reddit lounge like twitter space.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Removal of all advertisements.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Personalised icons and avatar gear and exclusive awards.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700 reddit coins along with a bonus 1000 coins on subscription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54093" y="7645572"/>
            <a:ext cx="4315567" cy="233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Inclusion of effective and interactive way of conveying current affairs.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Promotion of meaningful discussions by pairing Twitter space with current affairs articles.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Presence of a consultancy market and galleria.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Inclusion of small businesses.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972433" y="1794356"/>
            <a:ext cx="4315567" cy="2749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 dirty="0">
                <a:solidFill>
                  <a:srgbClr val="000000"/>
                </a:solidFill>
                <a:latin typeface="Canva Sans"/>
              </a:rPr>
              <a:t>Although no subscription model, the platform serves as a major space for small businesses.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 dirty="0">
                <a:solidFill>
                  <a:srgbClr val="000000"/>
                </a:solidFill>
                <a:latin typeface="Canva Sans"/>
              </a:rPr>
              <a:t>Aggressive  </a:t>
            </a:r>
            <a:r>
              <a:rPr lang="en-US" sz="1710" dirty="0" err="1">
                <a:solidFill>
                  <a:srgbClr val="000000"/>
                </a:solidFill>
                <a:latin typeface="Canva Sans"/>
              </a:rPr>
              <a:t>socialzing</a:t>
            </a:r>
            <a:r>
              <a:rPr lang="en-US" sz="1710" dirty="0">
                <a:solidFill>
                  <a:srgbClr val="000000"/>
                </a:solidFill>
                <a:latin typeface="Canva Sans"/>
              </a:rPr>
              <a:t> features and extensive provision for discussions.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 dirty="0" err="1">
                <a:solidFill>
                  <a:srgbClr val="000000"/>
                </a:solidFill>
                <a:latin typeface="Canva Sans"/>
              </a:rPr>
              <a:t>Presenece</a:t>
            </a:r>
            <a:r>
              <a:rPr lang="en-US" sz="1710" dirty="0">
                <a:solidFill>
                  <a:srgbClr val="000000"/>
                </a:solidFill>
                <a:latin typeface="Canva Sans"/>
              </a:rPr>
              <a:t> of extensive radical opinions on current affairs.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 dirty="0">
                <a:solidFill>
                  <a:srgbClr val="000000"/>
                </a:solidFill>
                <a:latin typeface="Canva Sans"/>
              </a:rPr>
              <a:t>Instagram reels is a fun way of obtaining current affairs.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26811" y="4924483"/>
            <a:ext cx="4315567" cy="321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The subscription model will provide certified news from trusted news channels.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More efficient and organised channel of sharing current affairs.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Small businesses can thrive as they are provided with legitamacy to build trust and consultancy to optimse their functioning.</a:t>
            </a:r>
          </a:p>
          <a:p>
            <a:pPr marL="369243" lvl="1" indent="-18462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000000"/>
                </a:solidFill>
                <a:latin typeface="Canva Sans"/>
              </a:rPr>
              <a:t>Regulated group discussions reduces the risk of offending people.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111" r="201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7909" y="1681983"/>
            <a:ext cx="6939982" cy="3987184"/>
            <a:chOff x="0" y="0"/>
            <a:chExt cx="1827814" cy="10501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7814" cy="1050123"/>
            </a:xfrm>
            <a:custGeom>
              <a:avLst/>
              <a:gdLst/>
              <a:ahLst/>
              <a:cxnLst/>
              <a:rect l="l" t="t" r="r" b="b"/>
              <a:pathLst>
                <a:path w="1827814" h="1050123">
                  <a:moveTo>
                    <a:pt x="56893" y="0"/>
                  </a:moveTo>
                  <a:lnTo>
                    <a:pt x="1770921" y="0"/>
                  </a:lnTo>
                  <a:cubicBezTo>
                    <a:pt x="1802342" y="0"/>
                    <a:pt x="1827814" y="25472"/>
                    <a:pt x="1827814" y="56893"/>
                  </a:cubicBezTo>
                  <a:lnTo>
                    <a:pt x="1827814" y="993229"/>
                  </a:lnTo>
                  <a:cubicBezTo>
                    <a:pt x="1827814" y="1024651"/>
                    <a:pt x="1802342" y="1050123"/>
                    <a:pt x="1770921" y="1050123"/>
                  </a:cubicBezTo>
                  <a:lnTo>
                    <a:pt x="56893" y="1050123"/>
                  </a:lnTo>
                  <a:cubicBezTo>
                    <a:pt x="25472" y="1050123"/>
                    <a:pt x="0" y="1024651"/>
                    <a:pt x="0" y="993229"/>
                  </a:cubicBezTo>
                  <a:lnTo>
                    <a:pt x="0" y="56893"/>
                  </a:lnTo>
                  <a:cubicBezTo>
                    <a:pt x="0" y="25472"/>
                    <a:pt x="25472" y="0"/>
                    <a:pt x="568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909" y="5928984"/>
            <a:ext cx="6939982" cy="3987184"/>
            <a:chOff x="0" y="0"/>
            <a:chExt cx="1827814" cy="10501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27814" cy="1050123"/>
            </a:xfrm>
            <a:custGeom>
              <a:avLst/>
              <a:gdLst/>
              <a:ahLst/>
              <a:cxnLst/>
              <a:rect l="l" t="t" r="r" b="b"/>
              <a:pathLst>
                <a:path w="1827814" h="1050123">
                  <a:moveTo>
                    <a:pt x="56893" y="0"/>
                  </a:moveTo>
                  <a:lnTo>
                    <a:pt x="1770921" y="0"/>
                  </a:lnTo>
                  <a:cubicBezTo>
                    <a:pt x="1802342" y="0"/>
                    <a:pt x="1827814" y="25472"/>
                    <a:pt x="1827814" y="56893"/>
                  </a:cubicBezTo>
                  <a:lnTo>
                    <a:pt x="1827814" y="993229"/>
                  </a:lnTo>
                  <a:cubicBezTo>
                    <a:pt x="1827814" y="1024651"/>
                    <a:pt x="1802342" y="1050123"/>
                    <a:pt x="1770921" y="1050123"/>
                  </a:cubicBezTo>
                  <a:lnTo>
                    <a:pt x="56893" y="1050123"/>
                  </a:lnTo>
                  <a:cubicBezTo>
                    <a:pt x="25472" y="1050123"/>
                    <a:pt x="0" y="1024651"/>
                    <a:pt x="0" y="993229"/>
                  </a:cubicBezTo>
                  <a:lnTo>
                    <a:pt x="0" y="56893"/>
                  </a:lnTo>
                  <a:cubicBezTo>
                    <a:pt x="0" y="25472"/>
                    <a:pt x="25472" y="0"/>
                    <a:pt x="568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10109" y="1557485"/>
            <a:ext cx="6939982" cy="3987184"/>
            <a:chOff x="0" y="0"/>
            <a:chExt cx="1827814" cy="10501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7814" cy="1050123"/>
            </a:xfrm>
            <a:custGeom>
              <a:avLst/>
              <a:gdLst/>
              <a:ahLst/>
              <a:cxnLst/>
              <a:rect l="l" t="t" r="r" b="b"/>
              <a:pathLst>
                <a:path w="1827814" h="1050123">
                  <a:moveTo>
                    <a:pt x="56893" y="0"/>
                  </a:moveTo>
                  <a:lnTo>
                    <a:pt x="1770921" y="0"/>
                  </a:lnTo>
                  <a:cubicBezTo>
                    <a:pt x="1802342" y="0"/>
                    <a:pt x="1827814" y="25472"/>
                    <a:pt x="1827814" y="56893"/>
                  </a:cubicBezTo>
                  <a:lnTo>
                    <a:pt x="1827814" y="993229"/>
                  </a:lnTo>
                  <a:cubicBezTo>
                    <a:pt x="1827814" y="1024651"/>
                    <a:pt x="1802342" y="1050123"/>
                    <a:pt x="1770921" y="1050123"/>
                  </a:cubicBezTo>
                  <a:lnTo>
                    <a:pt x="56893" y="1050123"/>
                  </a:lnTo>
                  <a:cubicBezTo>
                    <a:pt x="25472" y="1050123"/>
                    <a:pt x="0" y="1024651"/>
                    <a:pt x="0" y="993229"/>
                  </a:cubicBezTo>
                  <a:lnTo>
                    <a:pt x="0" y="56893"/>
                  </a:lnTo>
                  <a:cubicBezTo>
                    <a:pt x="0" y="25472"/>
                    <a:pt x="25472" y="0"/>
                    <a:pt x="568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2"/>
                </a:lnSpc>
              </a:pPr>
              <a:endParaRPr/>
            </a:p>
            <a:p>
              <a:pPr algn="ctr">
                <a:lnSpc>
                  <a:spcPts val="223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10109" y="5792319"/>
            <a:ext cx="6939982" cy="3987184"/>
            <a:chOff x="0" y="0"/>
            <a:chExt cx="1827814" cy="10501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7814" cy="1050123"/>
            </a:xfrm>
            <a:custGeom>
              <a:avLst/>
              <a:gdLst/>
              <a:ahLst/>
              <a:cxnLst/>
              <a:rect l="l" t="t" r="r" b="b"/>
              <a:pathLst>
                <a:path w="1827814" h="1050123">
                  <a:moveTo>
                    <a:pt x="56893" y="0"/>
                  </a:moveTo>
                  <a:lnTo>
                    <a:pt x="1770921" y="0"/>
                  </a:lnTo>
                  <a:cubicBezTo>
                    <a:pt x="1802342" y="0"/>
                    <a:pt x="1827814" y="25472"/>
                    <a:pt x="1827814" y="56893"/>
                  </a:cubicBezTo>
                  <a:lnTo>
                    <a:pt x="1827814" y="993229"/>
                  </a:lnTo>
                  <a:cubicBezTo>
                    <a:pt x="1827814" y="1024651"/>
                    <a:pt x="1802342" y="1050123"/>
                    <a:pt x="1770921" y="1050123"/>
                  </a:cubicBezTo>
                  <a:lnTo>
                    <a:pt x="56893" y="1050123"/>
                  </a:lnTo>
                  <a:cubicBezTo>
                    <a:pt x="25472" y="1050123"/>
                    <a:pt x="0" y="1024651"/>
                    <a:pt x="0" y="993229"/>
                  </a:cubicBezTo>
                  <a:lnTo>
                    <a:pt x="0" y="56893"/>
                  </a:lnTo>
                  <a:cubicBezTo>
                    <a:pt x="0" y="25472"/>
                    <a:pt x="25472" y="0"/>
                    <a:pt x="568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7909" y="166835"/>
            <a:ext cx="1801218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5300" spc="-169">
                <a:solidFill>
                  <a:srgbClr val="FFB100"/>
                </a:solidFill>
                <a:latin typeface="Poppins Medium"/>
              </a:rPr>
              <a:t>MARKETING STRATEGY AND CUSTOMER AQUISITION PLAN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5218" y="1757822"/>
            <a:ext cx="394839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64" dirty="0" err="1">
                <a:solidFill>
                  <a:srgbClr val="494F56"/>
                </a:solidFill>
                <a:latin typeface="Poppins Medium Bold"/>
              </a:rPr>
              <a:t>Advertismement</a:t>
            </a:r>
            <a:r>
              <a:rPr lang="en-US" sz="2000" spc="-64" dirty="0">
                <a:solidFill>
                  <a:srgbClr val="494F56"/>
                </a:solidFill>
                <a:latin typeface="Poppins Medium Bold"/>
              </a:rPr>
              <a:t> Marketing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909" y="2032913"/>
            <a:ext cx="6939982" cy="389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 dirty="0">
                <a:solidFill>
                  <a:srgbClr val="216AD9"/>
                </a:solidFill>
                <a:latin typeface="Poppins"/>
              </a:rPr>
              <a:t>Advertisement </a:t>
            </a:r>
            <a:r>
              <a:rPr lang="en-US" sz="1861" spc="-59" dirty="0" err="1">
                <a:solidFill>
                  <a:srgbClr val="216AD9"/>
                </a:solidFill>
                <a:latin typeface="Poppins"/>
              </a:rPr>
              <a:t>campain</a:t>
            </a:r>
            <a:r>
              <a:rPr lang="en-US" sz="1861" spc="-59" dirty="0">
                <a:solidFill>
                  <a:srgbClr val="216AD9"/>
                </a:solidFill>
                <a:latin typeface="Poppins"/>
              </a:rPr>
              <a:t> deployed - "product launch campaign"</a:t>
            </a:r>
          </a:p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 dirty="0">
                <a:solidFill>
                  <a:srgbClr val="216AD9"/>
                </a:solidFill>
                <a:latin typeface="Poppins"/>
              </a:rPr>
              <a:t>Advertisement channels - Social media, Google ads, </a:t>
            </a:r>
            <a:r>
              <a:rPr lang="en-US" sz="1861" spc="-59" dirty="0" err="1">
                <a:solidFill>
                  <a:srgbClr val="216AD9"/>
                </a:solidFill>
                <a:latin typeface="Poppins"/>
              </a:rPr>
              <a:t>Newspaper,Television</a:t>
            </a:r>
            <a:r>
              <a:rPr lang="en-US" sz="1861" spc="-59" dirty="0">
                <a:solidFill>
                  <a:srgbClr val="216AD9"/>
                </a:solidFill>
                <a:latin typeface="Poppins"/>
              </a:rPr>
              <a:t> as they span across our </a:t>
            </a:r>
            <a:r>
              <a:rPr lang="en-US" sz="1861" spc="-59" dirty="0" err="1">
                <a:solidFill>
                  <a:srgbClr val="216AD9"/>
                </a:solidFill>
                <a:latin typeface="Poppins"/>
              </a:rPr>
              <a:t>targetted</a:t>
            </a:r>
            <a:r>
              <a:rPr lang="en-US" sz="1861" spc="-59" dirty="0">
                <a:solidFill>
                  <a:srgbClr val="216AD9"/>
                </a:solidFill>
                <a:latin typeface="Poppins"/>
              </a:rPr>
              <a:t> audience.</a:t>
            </a:r>
          </a:p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 dirty="0">
                <a:solidFill>
                  <a:srgbClr val="216AD9"/>
                </a:solidFill>
                <a:latin typeface="Poppins"/>
              </a:rPr>
              <a:t>Advertisement cost - </a:t>
            </a:r>
          </a:p>
          <a:p>
            <a:pPr marL="803741" lvl="2" indent="-267914">
              <a:lnSpc>
                <a:spcPts val="2605"/>
              </a:lnSpc>
              <a:buFont typeface="Arial"/>
              <a:buChar char="•"/>
            </a:pPr>
            <a:r>
              <a:rPr lang="en-US" sz="1861" spc="-59" dirty="0">
                <a:solidFill>
                  <a:srgbClr val="216AD9"/>
                </a:solidFill>
                <a:latin typeface="Poppins"/>
              </a:rPr>
              <a:t> Social media - Rs. 382,500 / Platform / Month</a:t>
            </a:r>
          </a:p>
          <a:p>
            <a:pPr marL="803741" lvl="2" indent="-267914">
              <a:lnSpc>
                <a:spcPts val="2605"/>
              </a:lnSpc>
              <a:buFont typeface="Arial"/>
              <a:buChar char="•"/>
            </a:pPr>
            <a:r>
              <a:rPr lang="en-US" sz="1861" spc="-59" dirty="0">
                <a:solidFill>
                  <a:srgbClr val="216AD9"/>
                </a:solidFill>
                <a:latin typeface="Poppins"/>
              </a:rPr>
              <a:t> Google Ads - Rs. 11 million / Month</a:t>
            </a:r>
          </a:p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 dirty="0">
                <a:solidFill>
                  <a:srgbClr val="216AD9"/>
                </a:solidFill>
                <a:latin typeface="Poppins"/>
              </a:rPr>
              <a:t>Partnership with Newspaper companies for a section in their news consisting crosswords and puzzles based on weekly news summaries aired on Twitter Blue.</a:t>
            </a:r>
          </a:p>
          <a:p>
            <a:pPr>
              <a:lnSpc>
                <a:spcPts val="2605"/>
              </a:lnSpc>
            </a:pPr>
            <a:endParaRPr lang="en-US" sz="1861" spc="-5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551939" y="1720856"/>
            <a:ext cx="394839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64">
                <a:solidFill>
                  <a:srgbClr val="494F56"/>
                </a:solidFill>
                <a:latin typeface="Poppins Medium"/>
              </a:rPr>
              <a:t>Influencer Marketing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5218" y="6133350"/>
            <a:ext cx="394839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64">
                <a:solidFill>
                  <a:srgbClr val="494F56"/>
                </a:solidFill>
                <a:latin typeface="Poppins Medium Bold"/>
              </a:rPr>
              <a:t>Metaverse Marketing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51939" y="6133350"/>
            <a:ext cx="3948394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64">
                <a:solidFill>
                  <a:srgbClr val="494F56"/>
                </a:solidFill>
                <a:latin typeface="Poppins Medium"/>
              </a:rPr>
              <a:t>Sponsorship Marketing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909" y="6657629"/>
            <a:ext cx="6939982" cy="292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>
                <a:solidFill>
                  <a:srgbClr val="216AD9"/>
                </a:solidFill>
                <a:latin typeface="Poppins"/>
              </a:rPr>
              <a:t>Implimentation - Metaverse models of many big events are modelled to provide for an immersive experience of them online. These models can be accessed both using a VR headset and without one. These spaces hence serve as a great ad space witnessing large crowds of popular events.</a:t>
            </a:r>
          </a:p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>
                <a:solidFill>
                  <a:srgbClr val="216AD9"/>
                </a:solidFill>
                <a:latin typeface="Poppins"/>
              </a:rPr>
              <a:t>Partnership cost for big events - Rs. 20.4 Million / event.</a:t>
            </a:r>
          </a:p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>
                <a:solidFill>
                  <a:srgbClr val="216AD9"/>
                </a:solidFill>
                <a:latin typeface="Poppins"/>
              </a:rPr>
              <a:t>Great way to attract the youth and tech enthusiasts.</a:t>
            </a:r>
          </a:p>
          <a:p>
            <a:pPr>
              <a:lnSpc>
                <a:spcPts val="2605"/>
              </a:lnSpc>
            </a:pPr>
            <a:endParaRPr lang="en-US" sz="1861" spc="-59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10109" y="6593665"/>
            <a:ext cx="6939982" cy="260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>
                <a:solidFill>
                  <a:srgbClr val="216AD9"/>
                </a:solidFill>
                <a:latin typeface="Poppins"/>
              </a:rPr>
              <a:t>Implimentation - Similar to the metaverse marketing model, in this section sponsoring popular offline events in India in return for offline marketing.</a:t>
            </a:r>
          </a:p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>
                <a:solidFill>
                  <a:srgbClr val="216AD9"/>
                </a:solidFill>
                <a:latin typeface="Poppins"/>
              </a:rPr>
              <a:t>Partnership cost for big events in India.</a:t>
            </a:r>
          </a:p>
          <a:p>
            <a:pPr marL="803741" lvl="2" indent="-267914">
              <a:lnSpc>
                <a:spcPts val="2605"/>
              </a:lnSpc>
              <a:buFont typeface="Arial"/>
              <a:buChar char="•"/>
            </a:pPr>
            <a:r>
              <a:rPr lang="en-US" sz="1861" spc="-59">
                <a:solidFill>
                  <a:srgbClr val="216AD9"/>
                </a:solidFill>
                <a:latin typeface="Poppins"/>
              </a:rPr>
              <a:t> Sunburn India - Rs 20 crore for season sponsor</a:t>
            </a:r>
          </a:p>
          <a:p>
            <a:pPr marL="803741" lvl="2" indent="-267914">
              <a:lnSpc>
                <a:spcPts val="2605"/>
              </a:lnSpc>
              <a:buFont typeface="Arial"/>
              <a:buChar char="•"/>
            </a:pPr>
            <a:r>
              <a:rPr lang="en-US" sz="1861" spc="-59">
                <a:solidFill>
                  <a:srgbClr val="216AD9"/>
                </a:solidFill>
                <a:latin typeface="Poppins"/>
              </a:rPr>
              <a:t> Mood Indigo IIT Bombay- Rs 50 lakh for corporate sposorship</a:t>
            </a:r>
          </a:p>
          <a:p>
            <a:pPr>
              <a:lnSpc>
                <a:spcPts val="2605"/>
              </a:lnSpc>
            </a:pPr>
            <a:endParaRPr lang="en-US" sz="1861" spc="-59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 rot="-5400000">
            <a:off x="5318764" y="4310382"/>
            <a:ext cx="7328654" cy="281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4"/>
              </a:lnSpc>
            </a:pPr>
            <a:r>
              <a:rPr lang="en-US" sz="9200" dirty="0">
                <a:solidFill>
                  <a:srgbClr val="C1C1C1"/>
                </a:solidFill>
                <a:latin typeface="Poppins Medium"/>
              </a:rPr>
              <a:t>Defying Boundaries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10109" y="2148347"/>
            <a:ext cx="6939982" cy="292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>
                <a:solidFill>
                  <a:srgbClr val="216AD9"/>
                </a:solidFill>
                <a:latin typeface="Poppins"/>
              </a:rPr>
              <a:t>Brand Ambassador- Between the brand and the influencer to promote their products or services over a longer period of time - Ex - Ravish Kumar (Youtube Channel) - 30K USD/py.</a:t>
            </a:r>
          </a:p>
          <a:p>
            <a:pPr marL="401870" lvl="1" indent="-200935">
              <a:lnSpc>
                <a:spcPts val="2605"/>
              </a:lnSpc>
              <a:buFont typeface="Arial"/>
              <a:buChar char="•"/>
            </a:pPr>
            <a:r>
              <a:rPr lang="en-US" sz="1861" spc="-59">
                <a:solidFill>
                  <a:srgbClr val="216AD9"/>
                </a:solidFill>
                <a:latin typeface="Poppins"/>
              </a:rPr>
              <a:t>Affiliate marketing- Influencer promotes the brand's product or service and earns a commission for every sale made through their unique affiliate link. - Partnering with a top tier youtuber - cost: 30K USD/video and almost 1 video per week for 6 months.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2371</Words>
  <Application>Microsoft Office PowerPoint</Application>
  <PresentationFormat>Custom</PresentationFormat>
  <Paragraphs>247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Poppins Medium Bold</vt:lpstr>
      <vt:lpstr>Poppins Bold</vt:lpstr>
      <vt:lpstr>Poppins</vt:lpstr>
      <vt:lpstr>Barlow Condensed Bold Bold Italics</vt:lpstr>
      <vt:lpstr>Calibri</vt:lpstr>
      <vt:lpstr>Canva Sans Italics</vt:lpstr>
      <vt:lpstr>Canva Sans Bold</vt:lpstr>
      <vt:lpstr>Montserrat Classic Bold</vt:lpstr>
      <vt:lpstr>Poppins Medium</vt:lpstr>
      <vt:lpstr>Tenor Sans</vt:lpstr>
      <vt:lpstr>Arial</vt:lpstr>
      <vt:lpstr>Arimo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Illustration Startup Pricing Plan Presentation</dc:title>
  <dc:creator>asus</dc:creator>
  <cp:lastModifiedBy>jainmoulik2003@outlook.com</cp:lastModifiedBy>
  <cp:revision>7</cp:revision>
  <dcterms:created xsi:type="dcterms:W3CDTF">2006-08-16T00:00:00Z</dcterms:created>
  <dcterms:modified xsi:type="dcterms:W3CDTF">2023-03-24T04:54:11Z</dcterms:modified>
  <dc:identifier>DAFdvjTJq7I</dc:identifier>
</cp:coreProperties>
</file>